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596" r:id="rId6"/>
    <p:sldMasterId id="2147493610" r:id="rId7"/>
    <p:sldMasterId id="2147493622" r:id="rId8"/>
    <p:sldMasterId id="2147493636" r:id="rId9"/>
  </p:sldMasterIdLst>
  <p:notesMasterIdLst>
    <p:notesMasterId r:id="rId73"/>
  </p:notesMasterIdLst>
  <p:handoutMasterIdLst>
    <p:handoutMasterId r:id="rId74"/>
  </p:handoutMasterIdLst>
  <p:sldIdLst>
    <p:sldId id="1128" r:id="rId10"/>
    <p:sldId id="854" r:id="rId11"/>
    <p:sldId id="1086" r:id="rId12"/>
    <p:sldId id="1127" r:id="rId13"/>
    <p:sldId id="1093" r:id="rId14"/>
    <p:sldId id="826" r:id="rId15"/>
    <p:sldId id="824" r:id="rId16"/>
    <p:sldId id="1094" r:id="rId17"/>
    <p:sldId id="1087" r:id="rId18"/>
    <p:sldId id="877" r:id="rId19"/>
    <p:sldId id="884" r:id="rId20"/>
    <p:sldId id="1095" r:id="rId21"/>
    <p:sldId id="1089" r:id="rId22"/>
    <p:sldId id="1088" r:id="rId23"/>
    <p:sldId id="1090" r:id="rId24"/>
    <p:sldId id="1091" r:id="rId25"/>
    <p:sldId id="1092" r:id="rId26"/>
    <p:sldId id="1099" r:id="rId27"/>
    <p:sldId id="1101" r:id="rId28"/>
    <p:sldId id="1100" r:id="rId29"/>
    <p:sldId id="1102" r:id="rId30"/>
    <p:sldId id="1083" r:id="rId31"/>
    <p:sldId id="1097" r:id="rId32"/>
    <p:sldId id="1098" r:id="rId33"/>
    <p:sldId id="1104" r:id="rId34"/>
    <p:sldId id="1105" r:id="rId35"/>
    <p:sldId id="1103" r:id="rId36"/>
    <p:sldId id="1106" r:id="rId37"/>
    <p:sldId id="1107" r:id="rId38"/>
    <p:sldId id="1108" r:id="rId39"/>
    <p:sldId id="1109" r:id="rId40"/>
    <p:sldId id="1116" r:id="rId41"/>
    <p:sldId id="1118" r:id="rId42"/>
    <p:sldId id="1117" r:id="rId43"/>
    <p:sldId id="426" r:id="rId44"/>
    <p:sldId id="643" r:id="rId45"/>
    <p:sldId id="644" r:id="rId46"/>
    <p:sldId id="646" r:id="rId47"/>
    <p:sldId id="645" r:id="rId48"/>
    <p:sldId id="647" r:id="rId49"/>
    <p:sldId id="648" r:id="rId50"/>
    <p:sldId id="452" r:id="rId51"/>
    <p:sldId id="427" r:id="rId52"/>
    <p:sldId id="430" r:id="rId53"/>
    <p:sldId id="431" r:id="rId54"/>
    <p:sldId id="432" r:id="rId55"/>
    <p:sldId id="1119" r:id="rId56"/>
    <p:sldId id="1120" r:id="rId57"/>
    <p:sldId id="1121" r:id="rId58"/>
    <p:sldId id="1122" r:id="rId59"/>
    <p:sldId id="1123" r:id="rId60"/>
    <p:sldId id="1124" r:id="rId61"/>
    <p:sldId id="1125" r:id="rId62"/>
    <p:sldId id="1126" r:id="rId63"/>
    <p:sldId id="462" r:id="rId64"/>
    <p:sldId id="464" r:id="rId65"/>
    <p:sldId id="465" r:id="rId66"/>
    <p:sldId id="466" r:id="rId67"/>
    <p:sldId id="467" r:id="rId68"/>
    <p:sldId id="468" r:id="rId69"/>
    <p:sldId id="469" r:id="rId70"/>
    <p:sldId id="393" r:id="rId71"/>
    <p:sldId id="394" r:id="rId7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72"/>
    <p:restoredTop sz="96793"/>
  </p:normalViewPr>
  <p:slideViewPr>
    <p:cSldViewPr snapToObjects="1">
      <p:cViewPr varScale="1">
        <p:scale>
          <a:sx n="215" d="100"/>
          <a:sy n="215" d="100"/>
        </p:scale>
        <p:origin x="1096" y="30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2/24/21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433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42558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13524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26639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222476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110786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44866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832565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06407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57465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3</a:t>
            </a:fld>
            <a:endParaRPr lang="en-US" altLang="en-US"/>
          </a:p>
        </p:txBody>
      </p:sp>
    </p:spTree>
    <p:extLst>
      <p:ext uri="{BB962C8B-B14F-4D97-AF65-F5344CB8AC3E}">
        <p14:creationId xmlns:p14="http://schemas.microsoft.com/office/powerpoint/2010/main" val="2512629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01C0836-68E5-499B-9488-51A72A955B8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85038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BD25D0B9-C0C0-40E8-996B-37789D8CE8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750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36294EE-9918-45CD-8B30-53914648990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48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23102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14865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4</a:t>
            </a:fld>
            <a:endParaRPr lang="en-US" altLang="en-US"/>
          </a:p>
        </p:txBody>
      </p:sp>
    </p:spTree>
    <p:extLst>
      <p:ext uri="{BB962C8B-B14F-4D97-AF65-F5344CB8AC3E}">
        <p14:creationId xmlns:p14="http://schemas.microsoft.com/office/powerpoint/2010/main" val="16229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2684325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68843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9386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0710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8500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573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255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2/25/21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021982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2/25/21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74071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44366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51599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2/25/21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9547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27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1274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2748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2188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746416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64048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3713480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049276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14321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7872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950078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7734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67381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928948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4366406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4424779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81545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302376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953510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476070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3483298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0015674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67228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2/24/21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2056699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098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78789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27911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0737772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815998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0597469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6869863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526462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813838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2/24/21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073176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367965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1387468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92136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08097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9428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69635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8256245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044372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24947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487934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0765022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9210196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7554162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5320149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5825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2/24/21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99916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emf"/><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2.jpe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2.jpe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7: ER, Apps, SQL, Projects </a:t>
            </a:r>
            <a:br>
              <a:rPr lang="en-US" altLang="en-US" sz="105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6: </a:t>
            </a:r>
            <a:r>
              <a:rPr lang="en-US" altLang="en-US" sz="1050" i="1" dirty="0" err="1">
                <a:solidFill>
                  <a:schemeClr val="bg1"/>
                </a:solidFill>
              </a:rPr>
              <a:t>ER_SQL_Final_Project</a:t>
            </a:r>
            <a:br>
              <a:rPr lang="en-US" altLang="en-US" sz="1050" i="1"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582741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643225"/>
      </p:ext>
    </p:extLst>
  </p:cSld>
  <p:clrMap bg1="lt1" tx1="dk1" bg2="lt2" tx2="dk2" accent1="accent1" accent2="accent2" accent3="accent3" accent4="accent4" accent5="accent5" accent6="accent6" hlink="hlink" folHlink="folHlink"/>
  <p:sldLayoutIdLst>
    <p:sldLayoutId id="2147493597" r:id="rId1"/>
    <p:sldLayoutId id="2147493598" r:id="rId2"/>
    <p:sldLayoutId id="2147493599" r:id="rId3"/>
    <p:sldLayoutId id="2147493600" r:id="rId4"/>
    <p:sldLayoutId id="2147493601" r:id="rId5"/>
    <p:sldLayoutId id="2147493602" r:id="rId6"/>
    <p:sldLayoutId id="2147493603" r:id="rId7"/>
    <p:sldLayoutId id="2147493604" r:id="rId8"/>
    <p:sldLayoutId id="2147493605" r:id="rId9"/>
    <p:sldLayoutId id="2147493606" r:id="rId10"/>
    <p:sldLayoutId id="2147493607" r:id="rId11"/>
    <p:sldLayoutId id="2147493608" r:id="rId12"/>
    <p:sldLayoutId id="2147493609"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2/25/21</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862679985"/>
      </p:ext>
    </p:extLst>
  </p:cSld>
  <p:clrMap bg1="lt1" tx1="dk1" bg2="lt2" tx2="dk2" accent1="accent1" accent2="accent2" accent3="accent3" accent4="accent4" accent5="accent5" accent6="accent6" hlink="hlink" folHlink="folHlink"/>
  <p:sldLayoutIdLst>
    <p:sldLayoutId id="2147493611" r:id="rId1"/>
    <p:sldLayoutId id="2147493612" r:id="rId2"/>
    <p:sldLayoutId id="2147493613" r:id="rId3"/>
    <p:sldLayoutId id="2147493614" r:id="rId4"/>
    <p:sldLayoutId id="2147493615" r:id="rId5"/>
    <p:sldLayoutId id="2147493616" r:id="rId6"/>
    <p:sldLayoutId id="2147493617" r:id="rId7"/>
    <p:sldLayoutId id="2147493618" r:id="rId8"/>
    <p:sldLayoutId id="2147493619" r:id="rId9"/>
    <p:sldLayoutId id="2147493620" r:id="rId10"/>
    <p:sldLayoutId id="214749362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5"/>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9582578"/>
      </p:ext>
    </p:extLst>
  </p:cSld>
  <p:clrMap bg1="lt1" tx1="dk1" bg2="lt2" tx2="dk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 id="2147493631" r:id="rId9"/>
    <p:sldLayoutId id="2147493632" r:id="rId10"/>
    <p:sldLayoutId id="2147493633" r:id="rId11"/>
    <p:sldLayoutId id="2147493634" r:id="rId12"/>
    <p:sldLayoutId id="2147493635"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732065"/>
      </p:ext>
    </p:extLst>
  </p:cSld>
  <p:clrMap bg1="lt1" tx1="dk1" bg2="lt2" tx2="dk2" accent1="accent1" accent2="accent2" accent3="accent3" accent4="accent4" accent5="accent5" accent6="accent6" hlink="hlink" folHlink="folHlink"/>
  <p:sldLayoutIdLst>
    <p:sldLayoutId id="2147493637" r:id="rId1"/>
    <p:sldLayoutId id="2147493638" r:id="rId2"/>
    <p:sldLayoutId id="2147493639" r:id="rId3"/>
    <p:sldLayoutId id="2147493640" r:id="rId4"/>
    <p:sldLayoutId id="2147493641" r:id="rId5"/>
    <p:sldLayoutId id="2147493642" r:id="rId6"/>
    <p:sldLayoutId id="2147493643" r:id="rId7"/>
    <p:sldLayoutId id="2147493644" r:id="rId8"/>
    <p:sldLayoutId id="2147493645" r:id="rId9"/>
    <p:sldLayoutId id="2147493646" r:id="rId10"/>
    <p:sldLayoutId id="2147493647" r:id="rId11"/>
    <p:sldLayoutId id="214749364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tiff"/><Relationship Id="rId11" Type="http://schemas.openxmlformats.org/officeDocument/2006/relationships/image" Target="../media/image16.png"/><Relationship Id="rId5" Type="http://schemas.openxmlformats.org/officeDocument/2006/relationships/image" Target="../media/image10.tiff"/><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ki/User_story"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127.0.0.1:5000/api/fantasy_team/BOS20011" TargetMode="External"/><Relationship Id="rId2" Type="http://schemas.openxmlformats.org/officeDocument/2006/relationships/hyperlink" Target="https://app.swaggerhub.com/apis/donff2/W4111FantasyBaseball/1.0.0#/"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census.gov/topics/income-poverty/income/guidance/current-vs-constant-dollars.html" TargetMode="External"/><Relationship Id="rId2" Type="http://schemas.openxmlformats.org/officeDocument/2006/relationships/hyperlink" Target="https://www.investopedia.com/terms/c/constantdollar.asp"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348080-3529-C544-975A-195A190E059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3B1F045-E7C0-E345-A1BC-595A96A95AF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9D1693B-5C24-C249-87C4-38AA71F06379}"/>
              </a:ext>
            </a:extLst>
          </p:cNvPr>
          <p:cNvPicPr>
            <a:picLocks noChangeAspect="1"/>
          </p:cNvPicPr>
          <p:nvPr/>
        </p:nvPicPr>
        <p:blipFill>
          <a:blip r:embed="rId2"/>
          <a:stretch>
            <a:fillRect/>
          </a:stretch>
        </p:blipFill>
        <p:spPr>
          <a:xfrm>
            <a:off x="172570" y="-9638"/>
            <a:ext cx="8361830" cy="5054416"/>
          </a:xfrm>
          <a:prstGeom prst="rect">
            <a:avLst/>
          </a:prstGeom>
        </p:spPr>
      </p:pic>
      <p:sp>
        <p:nvSpPr>
          <p:cNvPr id="5" name="Oval Callout 4">
            <a:extLst>
              <a:ext uri="{FF2B5EF4-FFF2-40B4-BE49-F238E27FC236}">
                <a16:creationId xmlns:a16="http://schemas.microsoft.com/office/drawing/2014/main" id="{0C8541D1-5F87-7E4A-83E5-B3F293215341}"/>
              </a:ext>
            </a:extLst>
          </p:cNvPr>
          <p:cNvSpPr/>
          <p:nvPr/>
        </p:nvSpPr>
        <p:spPr>
          <a:xfrm>
            <a:off x="304800" y="514350"/>
            <a:ext cx="2590800" cy="1524000"/>
          </a:xfrm>
          <a:prstGeom prst="wedgeEllipseCallout">
            <a:avLst>
              <a:gd name="adj1" fmla="val 113627"/>
              <a:gd name="adj2" fmla="val 81952"/>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 will begin the</a:t>
            </a:r>
            <a:br>
              <a:rPr lang="en-US" dirty="0"/>
            </a:br>
            <a:r>
              <a:rPr lang="en-US" dirty="0"/>
              <a:t>quiz soon!</a:t>
            </a:r>
          </a:p>
        </p:txBody>
      </p:sp>
    </p:spTree>
    <p:extLst>
      <p:ext uri="{BB962C8B-B14F-4D97-AF65-F5344CB8AC3E}">
        <p14:creationId xmlns:p14="http://schemas.microsoft.com/office/powerpoint/2010/main" val="3590548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085E22-675F-524F-9123-2C69D04660DB}"/>
              </a:ext>
            </a:extLst>
          </p:cNvPr>
          <p:cNvSpPr>
            <a:spLocks noGrp="1"/>
          </p:cNvSpPr>
          <p:nvPr>
            <p:ph type="title"/>
          </p:nvPr>
        </p:nvSpPr>
        <p:spPr>
          <a:xfrm>
            <a:off x="172570" y="1121"/>
            <a:ext cx="8895230" cy="443198"/>
          </a:xfrm>
        </p:spPr>
        <p:txBody>
          <a:bodyPr/>
          <a:lstStyle/>
          <a:p>
            <a:r>
              <a:rPr lang="en-US" dirty="0"/>
              <a:t>Target Application/Project(s) – Reminder (Lecture 1)</a:t>
            </a:r>
          </a:p>
        </p:txBody>
      </p:sp>
      <p:pic>
        <p:nvPicPr>
          <p:cNvPr id="4" name="Picture 3">
            <a:extLst>
              <a:ext uri="{FF2B5EF4-FFF2-40B4-BE49-F238E27FC236}">
                <a16:creationId xmlns:a16="http://schemas.microsoft.com/office/drawing/2014/main" id="{DE66034E-D2C8-2645-B1E5-4211E8A909F7}"/>
              </a:ext>
            </a:extLst>
          </p:cNvPr>
          <p:cNvPicPr>
            <a:picLocks noChangeAspect="1"/>
          </p:cNvPicPr>
          <p:nvPr/>
        </p:nvPicPr>
        <p:blipFill>
          <a:blip r:embed="rId2"/>
          <a:stretch>
            <a:fillRect/>
          </a:stretch>
        </p:blipFill>
        <p:spPr>
          <a:xfrm>
            <a:off x="8224473" y="3556596"/>
            <a:ext cx="621133" cy="414294"/>
          </a:xfrm>
          <a:prstGeom prst="rect">
            <a:avLst/>
          </a:prstGeom>
        </p:spPr>
      </p:pic>
      <p:sp>
        <p:nvSpPr>
          <p:cNvPr id="5" name="Can 4">
            <a:extLst>
              <a:ext uri="{FF2B5EF4-FFF2-40B4-BE49-F238E27FC236}">
                <a16:creationId xmlns:a16="http://schemas.microsoft.com/office/drawing/2014/main" id="{3B2279CA-3448-AB4A-BC51-27EA33B8043F}"/>
              </a:ext>
            </a:extLst>
          </p:cNvPr>
          <p:cNvSpPr/>
          <p:nvPr/>
        </p:nvSpPr>
        <p:spPr>
          <a:xfrm>
            <a:off x="8180234" y="342282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5CE1E-76DA-5D4F-ABBB-309D9E91BD9D}"/>
              </a:ext>
            </a:extLst>
          </p:cNvPr>
          <p:cNvPicPr>
            <a:picLocks noChangeAspect="1"/>
          </p:cNvPicPr>
          <p:nvPr/>
        </p:nvPicPr>
        <p:blipFill>
          <a:blip r:embed="rId3"/>
          <a:stretch>
            <a:fillRect/>
          </a:stretch>
        </p:blipFill>
        <p:spPr>
          <a:xfrm>
            <a:off x="6858000" y="3353026"/>
            <a:ext cx="617864" cy="617864"/>
          </a:xfrm>
          <a:prstGeom prst="rect">
            <a:avLst/>
          </a:prstGeom>
        </p:spPr>
      </p:pic>
      <p:grpSp>
        <p:nvGrpSpPr>
          <p:cNvPr id="2" name="Group 1">
            <a:extLst>
              <a:ext uri="{FF2B5EF4-FFF2-40B4-BE49-F238E27FC236}">
                <a16:creationId xmlns:a16="http://schemas.microsoft.com/office/drawing/2014/main" id="{323A89E5-0413-A94A-A88B-274BD4AFBAEC}"/>
              </a:ext>
            </a:extLst>
          </p:cNvPr>
          <p:cNvGrpSpPr/>
          <p:nvPr/>
        </p:nvGrpSpPr>
        <p:grpSpPr>
          <a:xfrm>
            <a:off x="8142434" y="2608440"/>
            <a:ext cx="703172" cy="632232"/>
            <a:chOff x="7789575" y="2922407"/>
            <a:chExt cx="703172" cy="632232"/>
          </a:xfrm>
        </p:grpSpPr>
        <p:pic>
          <p:nvPicPr>
            <p:cNvPr id="8" name="Picture 7">
              <a:extLst>
                <a:ext uri="{FF2B5EF4-FFF2-40B4-BE49-F238E27FC236}">
                  <a16:creationId xmlns:a16="http://schemas.microsoft.com/office/drawing/2014/main" id="{1CB80FCE-3A24-7140-8554-2BF6CB55E229}"/>
                </a:ext>
              </a:extLst>
            </p:cNvPr>
            <p:cNvPicPr>
              <a:picLocks noChangeAspect="1"/>
            </p:cNvPicPr>
            <p:nvPr/>
          </p:nvPicPr>
          <p:blipFill>
            <a:blip r:embed="rId4"/>
            <a:stretch>
              <a:fillRect/>
            </a:stretch>
          </p:blipFill>
          <p:spPr>
            <a:xfrm>
              <a:off x="7890835" y="2965486"/>
              <a:ext cx="552650" cy="538834"/>
            </a:xfrm>
            <a:prstGeom prst="rect">
              <a:avLst/>
            </a:prstGeom>
          </p:spPr>
        </p:pic>
        <p:sp>
          <p:nvSpPr>
            <p:cNvPr id="9" name="Can 8">
              <a:extLst>
                <a:ext uri="{FF2B5EF4-FFF2-40B4-BE49-F238E27FC236}">
                  <a16:creationId xmlns:a16="http://schemas.microsoft.com/office/drawing/2014/main" id="{D204FC67-0A07-D54D-9260-3B2ACFC0E8EC}"/>
                </a:ext>
              </a:extLst>
            </p:cNvPr>
            <p:cNvSpPr/>
            <p:nvPr/>
          </p:nvSpPr>
          <p:spPr>
            <a:xfrm>
              <a:off x="7789575" y="2922407"/>
              <a:ext cx="703172" cy="63223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D2FFF7A-5528-9446-AB1A-04AFB65F3653}"/>
              </a:ext>
            </a:extLst>
          </p:cNvPr>
          <p:cNvPicPr>
            <a:picLocks noChangeAspect="1"/>
          </p:cNvPicPr>
          <p:nvPr/>
        </p:nvPicPr>
        <p:blipFill>
          <a:blip r:embed="rId5"/>
          <a:stretch>
            <a:fillRect/>
          </a:stretch>
        </p:blipFill>
        <p:spPr>
          <a:xfrm>
            <a:off x="6858000" y="2793614"/>
            <a:ext cx="970525" cy="411909"/>
          </a:xfrm>
          <a:prstGeom prst="rect">
            <a:avLst/>
          </a:prstGeom>
        </p:spPr>
      </p:pic>
      <p:sp>
        <p:nvSpPr>
          <p:cNvPr id="11" name="Can 10">
            <a:extLst>
              <a:ext uri="{FF2B5EF4-FFF2-40B4-BE49-F238E27FC236}">
                <a16:creationId xmlns:a16="http://schemas.microsoft.com/office/drawing/2014/main" id="{1A5ED6AB-0915-2549-B12A-1A0EADBE2CAA}"/>
              </a:ext>
            </a:extLst>
          </p:cNvPr>
          <p:cNvSpPr/>
          <p:nvPr/>
        </p:nvSpPr>
        <p:spPr>
          <a:xfrm>
            <a:off x="8225688" y="4118878"/>
            <a:ext cx="703172" cy="548062"/>
          </a:xfrm>
          <a:prstGeom prst="can">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E42320-AD4C-4C47-A38B-5F75A7989505}"/>
              </a:ext>
            </a:extLst>
          </p:cNvPr>
          <p:cNvPicPr>
            <a:picLocks noChangeAspect="1"/>
          </p:cNvPicPr>
          <p:nvPr/>
        </p:nvPicPr>
        <p:blipFill>
          <a:blip r:embed="rId6"/>
          <a:stretch>
            <a:fillRect/>
          </a:stretch>
        </p:blipFill>
        <p:spPr>
          <a:xfrm>
            <a:off x="8406643" y="4189401"/>
            <a:ext cx="341262" cy="443198"/>
          </a:xfrm>
          <a:prstGeom prst="rect">
            <a:avLst/>
          </a:prstGeom>
        </p:spPr>
      </p:pic>
      <p:pic>
        <p:nvPicPr>
          <p:cNvPr id="13" name="Picture 12">
            <a:extLst>
              <a:ext uri="{FF2B5EF4-FFF2-40B4-BE49-F238E27FC236}">
                <a16:creationId xmlns:a16="http://schemas.microsoft.com/office/drawing/2014/main" id="{2B8E8E83-75DD-3B4D-83C4-7AB074F85699}"/>
              </a:ext>
            </a:extLst>
          </p:cNvPr>
          <p:cNvPicPr>
            <a:picLocks noChangeAspect="1"/>
          </p:cNvPicPr>
          <p:nvPr/>
        </p:nvPicPr>
        <p:blipFill>
          <a:blip r:embed="rId7"/>
          <a:stretch>
            <a:fillRect/>
          </a:stretch>
        </p:blipFill>
        <p:spPr>
          <a:xfrm>
            <a:off x="6858000" y="3970890"/>
            <a:ext cx="703172" cy="719077"/>
          </a:xfrm>
          <a:prstGeom prst="rect">
            <a:avLst/>
          </a:prstGeom>
        </p:spPr>
      </p:pic>
      <p:cxnSp>
        <p:nvCxnSpPr>
          <p:cNvPr id="15" name="Straight Arrow Connector 14">
            <a:extLst>
              <a:ext uri="{FF2B5EF4-FFF2-40B4-BE49-F238E27FC236}">
                <a16:creationId xmlns:a16="http://schemas.microsoft.com/office/drawing/2014/main" id="{634590D2-3B14-5248-82F2-B28E0DD84C09}"/>
              </a:ext>
            </a:extLst>
          </p:cNvPr>
          <p:cNvCxnSpPr>
            <a:stCxn id="10" idx="3"/>
            <a:endCxn id="9" idx="2"/>
          </p:cNvCxnSpPr>
          <p:nvPr/>
        </p:nvCxnSpPr>
        <p:spPr>
          <a:xfrm flipV="1">
            <a:off x="7828525" y="2924556"/>
            <a:ext cx="313909" cy="75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72DEA20-F6C8-594E-8072-53FEAFD3EAA7}"/>
              </a:ext>
            </a:extLst>
          </p:cNvPr>
          <p:cNvCxnSpPr>
            <a:cxnSpLocks/>
            <a:endCxn id="5" idx="2"/>
          </p:cNvCxnSpPr>
          <p:nvPr/>
        </p:nvCxnSpPr>
        <p:spPr>
          <a:xfrm>
            <a:off x="7404217" y="3661959"/>
            <a:ext cx="776017" cy="349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AACDCFF-F99E-6B4F-A3AC-FC8B53BDE057}"/>
              </a:ext>
            </a:extLst>
          </p:cNvPr>
          <p:cNvCxnSpPr>
            <a:cxnSpLocks/>
            <a:endCxn id="11" idx="2"/>
          </p:cNvCxnSpPr>
          <p:nvPr/>
        </p:nvCxnSpPr>
        <p:spPr>
          <a:xfrm>
            <a:off x="7565782" y="4341799"/>
            <a:ext cx="659906" cy="51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ounded Rectangle 19">
            <a:extLst>
              <a:ext uri="{FF2B5EF4-FFF2-40B4-BE49-F238E27FC236}">
                <a16:creationId xmlns:a16="http://schemas.microsoft.com/office/drawing/2014/main" id="{3D700EFA-9E34-6F47-B5AE-2E35FA5B9F5E}"/>
              </a:ext>
            </a:extLst>
          </p:cNvPr>
          <p:cNvSpPr/>
          <p:nvPr/>
        </p:nvSpPr>
        <p:spPr>
          <a:xfrm>
            <a:off x="5486400" y="2731767"/>
            <a:ext cx="838200" cy="195819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DB</a:t>
            </a:r>
            <a:br>
              <a:rPr lang="en-US" sz="1200" dirty="0"/>
            </a:br>
            <a:r>
              <a:rPr lang="en-US" sz="1200" dirty="0"/>
              <a:t>Access</a:t>
            </a:r>
            <a:br>
              <a:rPr lang="en-US" sz="1200" dirty="0"/>
            </a:br>
            <a:r>
              <a:rPr lang="en-US" sz="1200" dirty="0"/>
              <a:t>Service</a:t>
            </a:r>
          </a:p>
        </p:txBody>
      </p:sp>
      <p:cxnSp>
        <p:nvCxnSpPr>
          <p:cNvPr id="21" name="Straight Arrow Connector 20">
            <a:extLst>
              <a:ext uri="{FF2B5EF4-FFF2-40B4-BE49-F238E27FC236}">
                <a16:creationId xmlns:a16="http://schemas.microsoft.com/office/drawing/2014/main" id="{07FC8F7E-29BE-AE44-A318-427260181E7D}"/>
              </a:ext>
            </a:extLst>
          </p:cNvPr>
          <p:cNvCxnSpPr>
            <a:cxnSpLocks/>
            <a:endCxn id="10" idx="1"/>
          </p:cNvCxnSpPr>
          <p:nvPr/>
        </p:nvCxnSpPr>
        <p:spPr>
          <a:xfrm flipV="1">
            <a:off x="6313037" y="2999569"/>
            <a:ext cx="544963" cy="295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2A7B46-1ED4-BC4A-81C9-88C9AE3E499E}"/>
              </a:ext>
            </a:extLst>
          </p:cNvPr>
          <p:cNvCxnSpPr>
            <a:cxnSpLocks/>
          </p:cNvCxnSpPr>
          <p:nvPr/>
        </p:nvCxnSpPr>
        <p:spPr>
          <a:xfrm>
            <a:off x="6312410" y="3673282"/>
            <a:ext cx="64862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1DB0519-D6AD-A540-B511-2EC42ABAF885}"/>
              </a:ext>
            </a:extLst>
          </p:cNvPr>
          <p:cNvCxnSpPr>
            <a:cxnSpLocks/>
            <a:endCxn id="13" idx="1"/>
          </p:cNvCxnSpPr>
          <p:nvPr/>
        </p:nvCxnSpPr>
        <p:spPr>
          <a:xfrm>
            <a:off x="6312410" y="4330428"/>
            <a:ext cx="545590"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4F2E5155-AA05-5842-B393-1A393BECD971}"/>
              </a:ext>
            </a:extLst>
          </p:cNvPr>
          <p:cNvSpPr/>
          <p:nvPr/>
        </p:nvSpPr>
        <p:spPr>
          <a:xfrm>
            <a:off x="4028802" y="273176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Social</a:t>
            </a:r>
            <a:br>
              <a:rPr lang="en-US" sz="1200" dirty="0"/>
            </a:br>
            <a:r>
              <a:rPr lang="en-US" sz="1200" dirty="0"/>
              <a:t>Network</a:t>
            </a:r>
            <a:br>
              <a:rPr lang="en-US" sz="1200" dirty="0"/>
            </a:br>
            <a:r>
              <a:rPr lang="en-US" sz="1200" dirty="0"/>
              <a:t>Service</a:t>
            </a:r>
          </a:p>
        </p:txBody>
      </p:sp>
      <p:sp>
        <p:nvSpPr>
          <p:cNvPr id="28" name="Rounded Rectangle 27">
            <a:extLst>
              <a:ext uri="{FF2B5EF4-FFF2-40B4-BE49-F238E27FC236}">
                <a16:creationId xmlns:a16="http://schemas.microsoft.com/office/drawing/2014/main" id="{BB770619-6B08-FA4A-98F4-7A2090CEA438}"/>
              </a:ext>
            </a:extLst>
          </p:cNvPr>
          <p:cNvSpPr/>
          <p:nvPr/>
        </p:nvSpPr>
        <p:spPr>
          <a:xfrm>
            <a:off x="4028802" y="3396198"/>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Core Data</a:t>
            </a:r>
            <a:br>
              <a:rPr lang="en-US" sz="1200" dirty="0"/>
            </a:br>
            <a:r>
              <a:rPr lang="en-US" sz="1200" dirty="0"/>
              <a:t>Service</a:t>
            </a:r>
          </a:p>
        </p:txBody>
      </p:sp>
      <p:sp>
        <p:nvSpPr>
          <p:cNvPr id="29" name="Rounded Rectangle 28">
            <a:extLst>
              <a:ext uri="{FF2B5EF4-FFF2-40B4-BE49-F238E27FC236}">
                <a16:creationId xmlns:a16="http://schemas.microsoft.com/office/drawing/2014/main" id="{EEBA38E5-DED7-E94A-8C75-52BC243AF548}"/>
              </a:ext>
            </a:extLst>
          </p:cNvPr>
          <p:cNvSpPr/>
          <p:nvPr/>
        </p:nvSpPr>
        <p:spPr>
          <a:xfrm>
            <a:off x="4028802" y="4060629"/>
            <a:ext cx="1339954" cy="594774"/>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Comment</a:t>
            </a:r>
            <a:br>
              <a:rPr lang="en-US" sz="1200" dirty="0"/>
            </a:br>
            <a:r>
              <a:rPr lang="en-US" sz="1200" dirty="0"/>
              <a:t>Discussion</a:t>
            </a:r>
            <a:br>
              <a:rPr lang="en-US" sz="1200" dirty="0"/>
            </a:br>
            <a:r>
              <a:rPr lang="en-US" sz="1200" dirty="0"/>
              <a:t>Service</a:t>
            </a:r>
          </a:p>
        </p:txBody>
      </p:sp>
      <p:sp>
        <p:nvSpPr>
          <p:cNvPr id="30" name="Rounded Rectangle 29">
            <a:extLst>
              <a:ext uri="{FF2B5EF4-FFF2-40B4-BE49-F238E27FC236}">
                <a16:creationId xmlns:a16="http://schemas.microsoft.com/office/drawing/2014/main" id="{6F02171A-EB43-D940-97D3-9C1BA2405896}"/>
              </a:ext>
            </a:extLst>
          </p:cNvPr>
          <p:cNvSpPr/>
          <p:nvPr/>
        </p:nvSpPr>
        <p:spPr>
          <a:xfrm>
            <a:off x="3963933" y="2366344"/>
            <a:ext cx="2743200" cy="2346816"/>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tIns="0" rtlCol="0" anchor="t"/>
          <a:lstStyle/>
          <a:p>
            <a:pPr algn="ctr"/>
            <a:r>
              <a:rPr lang="en-US" dirty="0">
                <a:solidFill>
                  <a:srgbClr val="0070C0"/>
                </a:solidFill>
              </a:rPr>
              <a:t>Web Application</a:t>
            </a:r>
          </a:p>
        </p:txBody>
      </p:sp>
      <p:sp>
        <p:nvSpPr>
          <p:cNvPr id="31" name="Rounded Rectangle 30">
            <a:extLst>
              <a:ext uri="{FF2B5EF4-FFF2-40B4-BE49-F238E27FC236}">
                <a16:creationId xmlns:a16="http://schemas.microsoft.com/office/drawing/2014/main" id="{3B287B4A-699B-4544-A237-0F5AAF5D96F4}"/>
              </a:ext>
            </a:extLst>
          </p:cNvPr>
          <p:cNvSpPr/>
          <p:nvPr/>
        </p:nvSpPr>
        <p:spPr>
          <a:xfrm>
            <a:off x="5105400" y="477809"/>
            <a:ext cx="1207656" cy="1771117"/>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a:t>
            </a:r>
            <a:br>
              <a:rPr lang="en-US" sz="1200" dirty="0"/>
            </a:br>
            <a:r>
              <a:rPr lang="en-US" sz="1200" dirty="0"/>
              <a:t>Insight</a:t>
            </a:r>
            <a:br>
              <a:rPr lang="en-US" sz="1200" dirty="0"/>
            </a:br>
            <a:r>
              <a:rPr lang="en-US" sz="1200" dirty="0"/>
              <a:t>Service</a:t>
            </a:r>
          </a:p>
        </p:txBody>
      </p:sp>
      <p:pic>
        <p:nvPicPr>
          <p:cNvPr id="33" name="Picture 32">
            <a:extLst>
              <a:ext uri="{FF2B5EF4-FFF2-40B4-BE49-F238E27FC236}">
                <a16:creationId xmlns:a16="http://schemas.microsoft.com/office/drawing/2014/main" id="{BEE50838-04A9-0647-BBBD-41788B2787D9}"/>
              </a:ext>
            </a:extLst>
          </p:cNvPr>
          <p:cNvPicPr>
            <a:picLocks noChangeAspect="1"/>
          </p:cNvPicPr>
          <p:nvPr/>
        </p:nvPicPr>
        <p:blipFill>
          <a:blip r:embed="rId8"/>
          <a:stretch>
            <a:fillRect/>
          </a:stretch>
        </p:blipFill>
        <p:spPr>
          <a:xfrm>
            <a:off x="6433984" y="468248"/>
            <a:ext cx="1103971" cy="917586"/>
          </a:xfrm>
          <a:prstGeom prst="rect">
            <a:avLst/>
          </a:prstGeom>
        </p:spPr>
      </p:pic>
      <p:pic>
        <p:nvPicPr>
          <p:cNvPr id="35" name="Picture 34">
            <a:extLst>
              <a:ext uri="{FF2B5EF4-FFF2-40B4-BE49-F238E27FC236}">
                <a16:creationId xmlns:a16="http://schemas.microsoft.com/office/drawing/2014/main" id="{01518DCE-16FD-3D42-8CB0-CEBBD92FCA26}"/>
              </a:ext>
            </a:extLst>
          </p:cNvPr>
          <p:cNvPicPr>
            <a:picLocks noChangeAspect="1"/>
          </p:cNvPicPr>
          <p:nvPr/>
        </p:nvPicPr>
        <p:blipFill>
          <a:blip r:embed="rId9"/>
          <a:stretch>
            <a:fillRect/>
          </a:stretch>
        </p:blipFill>
        <p:spPr>
          <a:xfrm>
            <a:off x="6561023" y="1386872"/>
            <a:ext cx="849895" cy="1082871"/>
          </a:xfrm>
          <a:prstGeom prst="rect">
            <a:avLst/>
          </a:prstGeom>
        </p:spPr>
      </p:pic>
      <p:sp>
        <p:nvSpPr>
          <p:cNvPr id="36" name="TextBox 35">
            <a:extLst>
              <a:ext uri="{FF2B5EF4-FFF2-40B4-BE49-F238E27FC236}">
                <a16:creationId xmlns:a16="http://schemas.microsoft.com/office/drawing/2014/main" id="{DDB65698-6D8A-7746-818F-7434A793BA5D}"/>
              </a:ext>
            </a:extLst>
          </p:cNvPr>
          <p:cNvSpPr txBox="1"/>
          <p:nvPr/>
        </p:nvSpPr>
        <p:spPr>
          <a:xfrm>
            <a:off x="6745610" y="1941042"/>
            <a:ext cx="571375" cy="584775"/>
          </a:xfrm>
          <a:prstGeom prst="rect">
            <a:avLst/>
          </a:prstGeom>
          <a:noFill/>
        </p:spPr>
        <p:txBody>
          <a:bodyPr wrap="none" rtlCol="0">
            <a:spAutoFit/>
          </a:bodyPr>
          <a:lstStyle/>
          <a:p>
            <a:r>
              <a:rPr lang="en-US" sz="1600" dirty="0"/>
              <a:t>Data</a:t>
            </a:r>
            <a:br>
              <a:rPr lang="en-US" sz="1600" dirty="0"/>
            </a:br>
            <a:r>
              <a:rPr lang="en-US" sz="1600" dirty="0"/>
              <a:t>Lake</a:t>
            </a:r>
          </a:p>
        </p:txBody>
      </p:sp>
      <p:sp>
        <p:nvSpPr>
          <p:cNvPr id="38" name="Left Brace 37">
            <a:extLst>
              <a:ext uri="{FF2B5EF4-FFF2-40B4-BE49-F238E27FC236}">
                <a16:creationId xmlns:a16="http://schemas.microsoft.com/office/drawing/2014/main" id="{AF2C2FB1-3A8A-1546-A1EE-250DFA0DB822}"/>
              </a:ext>
            </a:extLst>
          </p:cNvPr>
          <p:cNvSpPr/>
          <p:nvPr/>
        </p:nvSpPr>
        <p:spPr>
          <a:xfrm>
            <a:off x="7620000" y="477809"/>
            <a:ext cx="304800" cy="186534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9" name="Picture 38">
            <a:extLst>
              <a:ext uri="{FF2B5EF4-FFF2-40B4-BE49-F238E27FC236}">
                <a16:creationId xmlns:a16="http://schemas.microsoft.com/office/drawing/2014/main" id="{2DF6DCCF-FBE8-B54D-B6FD-8AF06078921A}"/>
              </a:ext>
            </a:extLst>
          </p:cNvPr>
          <p:cNvPicPr>
            <a:picLocks noChangeAspect="1"/>
          </p:cNvPicPr>
          <p:nvPr/>
        </p:nvPicPr>
        <p:blipFill>
          <a:blip r:embed="rId10"/>
          <a:stretch>
            <a:fillRect/>
          </a:stretch>
        </p:blipFill>
        <p:spPr>
          <a:xfrm>
            <a:off x="7935495" y="575261"/>
            <a:ext cx="429222" cy="423988"/>
          </a:xfrm>
          <a:prstGeom prst="rect">
            <a:avLst/>
          </a:prstGeom>
        </p:spPr>
      </p:pic>
      <p:pic>
        <p:nvPicPr>
          <p:cNvPr id="40" name="Picture 39">
            <a:extLst>
              <a:ext uri="{FF2B5EF4-FFF2-40B4-BE49-F238E27FC236}">
                <a16:creationId xmlns:a16="http://schemas.microsoft.com/office/drawing/2014/main" id="{351FD6A9-E84E-974E-BA7E-71CA829C583E}"/>
              </a:ext>
            </a:extLst>
          </p:cNvPr>
          <p:cNvPicPr>
            <a:picLocks noChangeAspect="1"/>
          </p:cNvPicPr>
          <p:nvPr/>
        </p:nvPicPr>
        <p:blipFill>
          <a:blip r:embed="rId10"/>
          <a:stretch>
            <a:fillRect/>
          </a:stretch>
        </p:blipFill>
        <p:spPr>
          <a:xfrm>
            <a:off x="7965623" y="1091649"/>
            <a:ext cx="429222" cy="423988"/>
          </a:xfrm>
          <a:prstGeom prst="rect">
            <a:avLst/>
          </a:prstGeom>
        </p:spPr>
      </p:pic>
      <p:pic>
        <p:nvPicPr>
          <p:cNvPr id="41" name="Picture 40">
            <a:extLst>
              <a:ext uri="{FF2B5EF4-FFF2-40B4-BE49-F238E27FC236}">
                <a16:creationId xmlns:a16="http://schemas.microsoft.com/office/drawing/2014/main" id="{8314FDF6-BC78-1341-BD4B-D8926EAFEAA6}"/>
              </a:ext>
            </a:extLst>
          </p:cNvPr>
          <p:cNvPicPr>
            <a:picLocks noChangeAspect="1"/>
          </p:cNvPicPr>
          <p:nvPr/>
        </p:nvPicPr>
        <p:blipFill>
          <a:blip r:embed="rId10"/>
          <a:stretch>
            <a:fillRect/>
          </a:stretch>
        </p:blipFill>
        <p:spPr>
          <a:xfrm>
            <a:off x="8517915" y="1255455"/>
            <a:ext cx="429222" cy="423988"/>
          </a:xfrm>
          <a:prstGeom prst="rect">
            <a:avLst/>
          </a:prstGeom>
        </p:spPr>
      </p:pic>
      <p:pic>
        <p:nvPicPr>
          <p:cNvPr id="42" name="Picture 41">
            <a:extLst>
              <a:ext uri="{FF2B5EF4-FFF2-40B4-BE49-F238E27FC236}">
                <a16:creationId xmlns:a16="http://schemas.microsoft.com/office/drawing/2014/main" id="{EE7A005B-0C88-EF49-A4CB-696B8EC292DD}"/>
              </a:ext>
            </a:extLst>
          </p:cNvPr>
          <p:cNvPicPr>
            <a:picLocks noChangeAspect="1"/>
          </p:cNvPicPr>
          <p:nvPr/>
        </p:nvPicPr>
        <p:blipFill>
          <a:blip r:embed="rId10"/>
          <a:stretch>
            <a:fillRect/>
          </a:stretch>
        </p:blipFill>
        <p:spPr>
          <a:xfrm>
            <a:off x="7895735" y="1675909"/>
            <a:ext cx="429222" cy="423988"/>
          </a:xfrm>
          <a:prstGeom prst="rect">
            <a:avLst/>
          </a:prstGeom>
        </p:spPr>
      </p:pic>
      <p:pic>
        <p:nvPicPr>
          <p:cNvPr id="43" name="Picture 42">
            <a:extLst>
              <a:ext uri="{FF2B5EF4-FFF2-40B4-BE49-F238E27FC236}">
                <a16:creationId xmlns:a16="http://schemas.microsoft.com/office/drawing/2014/main" id="{C8E6315A-CF5A-2747-B9DA-FA9C72434A00}"/>
              </a:ext>
            </a:extLst>
          </p:cNvPr>
          <p:cNvPicPr>
            <a:picLocks noChangeAspect="1"/>
          </p:cNvPicPr>
          <p:nvPr/>
        </p:nvPicPr>
        <p:blipFill>
          <a:blip r:embed="rId10"/>
          <a:stretch>
            <a:fillRect/>
          </a:stretch>
        </p:blipFill>
        <p:spPr>
          <a:xfrm>
            <a:off x="8544159" y="626475"/>
            <a:ext cx="429222" cy="423988"/>
          </a:xfrm>
          <a:prstGeom prst="rect">
            <a:avLst/>
          </a:prstGeom>
        </p:spPr>
      </p:pic>
      <p:pic>
        <p:nvPicPr>
          <p:cNvPr id="44" name="Picture 43">
            <a:extLst>
              <a:ext uri="{FF2B5EF4-FFF2-40B4-BE49-F238E27FC236}">
                <a16:creationId xmlns:a16="http://schemas.microsoft.com/office/drawing/2014/main" id="{AC9AFB28-E588-5640-A0AB-906F73BEFB30}"/>
              </a:ext>
            </a:extLst>
          </p:cNvPr>
          <p:cNvPicPr>
            <a:picLocks noChangeAspect="1"/>
          </p:cNvPicPr>
          <p:nvPr/>
        </p:nvPicPr>
        <p:blipFill>
          <a:blip r:embed="rId11"/>
          <a:stretch>
            <a:fillRect/>
          </a:stretch>
        </p:blipFill>
        <p:spPr>
          <a:xfrm>
            <a:off x="607969" y="3815123"/>
            <a:ext cx="1336469" cy="833254"/>
          </a:xfrm>
          <a:prstGeom prst="rect">
            <a:avLst/>
          </a:prstGeom>
        </p:spPr>
      </p:pic>
      <p:cxnSp>
        <p:nvCxnSpPr>
          <p:cNvPr id="45" name="Straight Arrow Connector 44">
            <a:extLst>
              <a:ext uri="{FF2B5EF4-FFF2-40B4-BE49-F238E27FC236}">
                <a16:creationId xmlns:a16="http://schemas.microsoft.com/office/drawing/2014/main" id="{7BAB0E29-A376-764B-AFC1-22B9DA2B6870}"/>
              </a:ext>
            </a:extLst>
          </p:cNvPr>
          <p:cNvCxnSpPr>
            <a:cxnSpLocks/>
            <a:stCxn id="44" idx="3"/>
            <a:endCxn id="30" idx="1"/>
          </p:cNvCxnSpPr>
          <p:nvPr/>
        </p:nvCxnSpPr>
        <p:spPr>
          <a:xfrm flipV="1">
            <a:off x="1944438" y="3539752"/>
            <a:ext cx="2019495" cy="6919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1019ACDA-6FD2-6C4B-A639-66271BAE4D00}"/>
              </a:ext>
            </a:extLst>
          </p:cNvPr>
          <p:cNvPicPr>
            <a:picLocks noChangeAspect="1"/>
          </p:cNvPicPr>
          <p:nvPr/>
        </p:nvPicPr>
        <p:blipFill>
          <a:blip r:embed="rId12"/>
          <a:stretch>
            <a:fillRect/>
          </a:stretch>
        </p:blipFill>
        <p:spPr>
          <a:xfrm>
            <a:off x="614743" y="2631662"/>
            <a:ext cx="951783" cy="920057"/>
          </a:xfrm>
          <a:prstGeom prst="rect">
            <a:avLst/>
          </a:prstGeom>
        </p:spPr>
      </p:pic>
      <p:cxnSp>
        <p:nvCxnSpPr>
          <p:cNvPr id="49" name="Straight Arrow Connector 48">
            <a:extLst>
              <a:ext uri="{FF2B5EF4-FFF2-40B4-BE49-F238E27FC236}">
                <a16:creationId xmlns:a16="http://schemas.microsoft.com/office/drawing/2014/main" id="{0DDCD8FE-CD8F-024E-8DA5-354B1956B654}"/>
              </a:ext>
            </a:extLst>
          </p:cNvPr>
          <p:cNvCxnSpPr>
            <a:cxnSpLocks/>
            <a:stCxn id="47" idx="3"/>
            <a:endCxn id="31" idx="1"/>
          </p:cNvCxnSpPr>
          <p:nvPr/>
        </p:nvCxnSpPr>
        <p:spPr>
          <a:xfrm flipV="1">
            <a:off x="1566526" y="1363368"/>
            <a:ext cx="3538874" cy="1728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1CF6A57-BB24-DA4D-968B-F4A522110BDE}"/>
              </a:ext>
            </a:extLst>
          </p:cNvPr>
          <p:cNvCxnSpPr>
            <a:cxnSpLocks/>
            <a:stCxn id="44" idx="3"/>
            <a:endCxn id="31" idx="1"/>
          </p:cNvCxnSpPr>
          <p:nvPr/>
        </p:nvCxnSpPr>
        <p:spPr>
          <a:xfrm flipV="1">
            <a:off x="1944438" y="1363368"/>
            <a:ext cx="3160962" cy="286838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49DBCEA-EB2A-234F-AC67-5F14ED1EDAF6}"/>
              </a:ext>
            </a:extLst>
          </p:cNvPr>
          <p:cNvCxnSpPr>
            <a:cxnSpLocks/>
            <a:stCxn id="47" idx="3"/>
          </p:cNvCxnSpPr>
          <p:nvPr/>
        </p:nvCxnSpPr>
        <p:spPr>
          <a:xfrm>
            <a:off x="1566526" y="3091691"/>
            <a:ext cx="2380581" cy="6150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973F6163-1CF7-E648-81AA-C63455C78415}"/>
              </a:ext>
            </a:extLst>
          </p:cNvPr>
          <p:cNvPicPr>
            <a:picLocks noChangeAspect="1"/>
          </p:cNvPicPr>
          <p:nvPr/>
        </p:nvPicPr>
        <p:blipFill>
          <a:blip r:embed="rId13"/>
          <a:stretch>
            <a:fillRect/>
          </a:stretch>
        </p:blipFill>
        <p:spPr>
          <a:xfrm>
            <a:off x="466434" y="1476562"/>
            <a:ext cx="1912206" cy="903490"/>
          </a:xfrm>
          <a:prstGeom prst="rect">
            <a:avLst/>
          </a:prstGeom>
        </p:spPr>
      </p:pic>
      <p:cxnSp>
        <p:nvCxnSpPr>
          <p:cNvPr id="52" name="Straight Arrow Connector 51">
            <a:extLst>
              <a:ext uri="{FF2B5EF4-FFF2-40B4-BE49-F238E27FC236}">
                <a16:creationId xmlns:a16="http://schemas.microsoft.com/office/drawing/2014/main" id="{29022E84-FD05-D743-ADD3-9D385FC29B99}"/>
              </a:ext>
            </a:extLst>
          </p:cNvPr>
          <p:cNvCxnSpPr>
            <a:cxnSpLocks/>
            <a:stCxn id="37" idx="3"/>
          </p:cNvCxnSpPr>
          <p:nvPr/>
        </p:nvCxnSpPr>
        <p:spPr>
          <a:xfrm flipV="1">
            <a:off x="2378640" y="1329878"/>
            <a:ext cx="2685937" cy="59842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2AFC14B-4191-D244-8290-4D95E6E25BBC}"/>
              </a:ext>
            </a:extLst>
          </p:cNvPr>
          <p:cNvCxnSpPr>
            <a:cxnSpLocks/>
            <a:stCxn id="37" idx="3"/>
            <a:endCxn id="30" idx="1"/>
          </p:cNvCxnSpPr>
          <p:nvPr/>
        </p:nvCxnSpPr>
        <p:spPr>
          <a:xfrm>
            <a:off x="2378640" y="1928307"/>
            <a:ext cx="1585293" cy="161144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839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BB23-91F3-1C4E-87B5-5CF51F0B4995}"/>
              </a:ext>
            </a:extLst>
          </p:cNvPr>
          <p:cNvSpPr>
            <a:spLocks noGrp="1"/>
          </p:cNvSpPr>
          <p:nvPr>
            <p:ph idx="1"/>
          </p:nvPr>
        </p:nvSpPr>
        <p:spPr/>
        <p:txBody>
          <a:bodyPr/>
          <a:lstStyle/>
          <a:p>
            <a:r>
              <a:rPr lang="en-US" dirty="0"/>
              <a:t>That diagram was pretty confusing.</a:t>
            </a:r>
          </a:p>
          <a:p>
            <a:r>
              <a:rPr lang="en-US" dirty="0"/>
              <a:t>Basically, what it comes down to is that there will be major subsystems:</a:t>
            </a:r>
          </a:p>
          <a:p>
            <a:pPr marL="800100" lvl="1" indent="-342900">
              <a:buFont typeface="+mj-lt"/>
              <a:buAutoNum type="arabicPeriod"/>
            </a:pPr>
            <a:r>
              <a:rPr lang="en-US" dirty="0"/>
              <a:t>Interactive web application for viewing, navigating and updating data.</a:t>
            </a:r>
            <a:br>
              <a:rPr lang="en-US" dirty="0"/>
            </a:br>
            <a:r>
              <a:rPr lang="en-US" dirty="0"/>
              <a:t>The updates have to preserve </a:t>
            </a:r>
            <a:r>
              <a:rPr lang="en-US" i="1" dirty="0"/>
              <a:t>semantic constraints</a:t>
            </a:r>
            <a:r>
              <a:rPr lang="en-US" dirty="0"/>
              <a:t> and correctness.</a:t>
            </a:r>
          </a:p>
          <a:p>
            <a:pPr marL="800100" lvl="1" indent="-342900">
              <a:buFont typeface="+mj-lt"/>
              <a:buAutoNum type="arabicPeriod"/>
            </a:pPr>
            <a:r>
              <a:rPr lang="en-US" dirty="0"/>
              <a:t>A decision support warehouse/lake that allows us to explore data and get insights.</a:t>
            </a:r>
          </a:p>
          <a:p>
            <a:r>
              <a:rPr lang="en-US" dirty="0"/>
              <a:t>Programming and non-programming tracks will get experience with both, but</a:t>
            </a:r>
          </a:p>
          <a:p>
            <a:pPr lvl="1"/>
            <a:r>
              <a:rPr lang="en-US" dirty="0"/>
              <a:t>Non-programming track focuses on data engineering needed to produce (2).</a:t>
            </a:r>
          </a:p>
          <a:p>
            <a:pPr lvl="1"/>
            <a:r>
              <a:rPr lang="en-US" dirty="0"/>
              <a:t>Programming track will focus on (1). </a:t>
            </a:r>
          </a:p>
          <a:p>
            <a:r>
              <a:rPr lang="en-US" dirty="0"/>
              <a:t>The example that I will use is </a:t>
            </a:r>
            <a:r>
              <a:rPr lang="en-US" i="1" dirty="0"/>
              <a:t>fantasy baseball</a:t>
            </a:r>
            <a:r>
              <a:rPr lang="en-US" dirty="0"/>
              <a:t> because it covers both aspects,</a:t>
            </a:r>
            <a:br>
              <a:rPr lang="en-US" dirty="0"/>
            </a:br>
            <a:r>
              <a:rPr lang="en-US" dirty="0"/>
              <a:t>and there is a lot of interesting data available.</a:t>
            </a:r>
          </a:p>
          <a:p>
            <a:r>
              <a:rPr lang="en-US" dirty="0"/>
              <a:t>You will have some freedom on the data models and scenarios you choose.</a:t>
            </a:r>
          </a:p>
        </p:txBody>
      </p:sp>
      <p:sp>
        <p:nvSpPr>
          <p:cNvPr id="3" name="Title 2">
            <a:extLst>
              <a:ext uri="{FF2B5EF4-FFF2-40B4-BE49-F238E27FC236}">
                <a16:creationId xmlns:a16="http://schemas.microsoft.com/office/drawing/2014/main" id="{61B77F4C-EB35-9649-AA81-1B028EDF50F9}"/>
              </a:ext>
            </a:extLst>
          </p:cNvPr>
          <p:cNvSpPr>
            <a:spLocks noGrp="1"/>
          </p:cNvSpPr>
          <p:nvPr>
            <p:ph type="title"/>
          </p:nvPr>
        </p:nvSpPr>
        <p:spPr/>
        <p:txBody>
          <a:bodyPr/>
          <a:lstStyle/>
          <a:p>
            <a:r>
              <a:rPr lang="en-US" dirty="0"/>
              <a:t>Target Application/Project – Reminder (Lecture 1)</a:t>
            </a:r>
          </a:p>
        </p:txBody>
      </p:sp>
    </p:spTree>
    <p:extLst>
      <p:ext uri="{BB962C8B-B14F-4D97-AF65-F5344CB8AC3E}">
        <p14:creationId xmlns:p14="http://schemas.microsoft.com/office/powerpoint/2010/main" val="2974193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Operational System (Web Application)</a:t>
            </a:r>
          </a:p>
        </p:txBody>
      </p:sp>
      <p:sp>
        <p:nvSpPr>
          <p:cNvPr id="9" name="TextBox 9">
            <a:extLst>
              <a:ext uri="{FF2B5EF4-FFF2-40B4-BE49-F238E27FC236}">
                <a16:creationId xmlns:a16="http://schemas.microsoft.com/office/drawing/2014/main" id="{467F561E-5C12-AD49-94A4-F7D28EA6281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206234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a:xfrm>
            <a:off x="152400" y="552450"/>
            <a:ext cx="8839200" cy="4038600"/>
          </a:xfrm>
        </p:spPr>
        <p:txBody>
          <a:bodyPr/>
          <a:lstStyle/>
          <a:p>
            <a:r>
              <a:rPr lang="en-US" sz="1800" dirty="0"/>
              <a:t>We must build a system that supports ... ... operations in a ... ...</a:t>
            </a:r>
          </a:p>
          <a:p>
            <a:r>
              <a:rPr lang="en-US" sz="1800" dirty="0"/>
              <a:t>We will design, develop, test and deploy the system iteratively and continuously.</a:t>
            </a:r>
          </a:p>
          <a:p>
            <a:r>
              <a:rPr lang="en-US" sz="1800" dirty="0"/>
              <a:t>There are four core domains.</a:t>
            </a:r>
          </a:p>
          <a:p>
            <a:endParaRPr lang="en-US" sz="1800" dirty="0"/>
          </a:p>
          <a:p>
            <a:endParaRPr lang="en-US" sz="1800" dirty="0"/>
          </a:p>
          <a:p>
            <a:endParaRPr lang="en-US" sz="1800" dirty="0"/>
          </a:p>
          <a:p>
            <a:endParaRPr lang="en-US" sz="1800" dirty="0"/>
          </a:p>
          <a:p>
            <a:br>
              <a:rPr lang="en-US" sz="1800" dirty="0"/>
            </a:br>
            <a:r>
              <a:rPr lang="en-US" sz="1800" dirty="0"/>
              <a:t>The processes are iterative, with continuous extension and details.</a:t>
            </a:r>
          </a:p>
          <a:p>
            <a:r>
              <a:rPr lang="en-US" sz="1800" dirty="0"/>
              <a:t>We will start implementing various </a:t>
            </a:r>
            <a:r>
              <a:rPr lang="en-US" sz="1800" i="1" dirty="0"/>
              <a:t>user stories.</a:t>
            </a:r>
            <a:r>
              <a:rPr lang="en-US" sz="1800" dirty="0"/>
              <a:t> Implementation requires:</a:t>
            </a:r>
          </a:p>
          <a:p>
            <a:pPr lvl="1"/>
            <a:r>
              <a:rPr lang="en-US" sz="1600" dirty="0"/>
              <a:t>Web UI</a:t>
            </a:r>
          </a:p>
          <a:p>
            <a:pPr lvl="1"/>
            <a:r>
              <a:rPr lang="en-US" sz="1600" dirty="0"/>
              <a:t>Paths</a:t>
            </a:r>
          </a:p>
          <a:p>
            <a:pPr lvl="1"/>
            <a:r>
              <a:rPr lang="en-US" sz="1600" dirty="0"/>
              <a:t>Data model and operations. </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sz="2800" dirty="0"/>
              <a:t>Problem Statement – Modified (Lecture 1 Reminder)</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14400" y="1736802"/>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32445" y="1840382"/>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3598953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F50FBB-2B3D-9A4A-8A0A-09AAC2A83A65}"/>
              </a:ext>
            </a:extLst>
          </p:cNvPr>
          <p:cNvSpPr>
            <a:spLocks noGrp="1"/>
          </p:cNvSpPr>
          <p:nvPr>
            <p:ph type="title"/>
          </p:nvPr>
        </p:nvSpPr>
        <p:spPr/>
        <p:txBody>
          <a:bodyPr/>
          <a:lstStyle/>
          <a:p>
            <a:r>
              <a:rPr lang="en-US" dirty="0"/>
              <a:t>In-Progress Operational System Data Model</a:t>
            </a:r>
          </a:p>
        </p:txBody>
      </p:sp>
      <p:pic>
        <p:nvPicPr>
          <p:cNvPr id="7" name="Picture 6">
            <a:extLst>
              <a:ext uri="{FF2B5EF4-FFF2-40B4-BE49-F238E27FC236}">
                <a16:creationId xmlns:a16="http://schemas.microsoft.com/office/drawing/2014/main" id="{774720C7-9AF5-5440-A878-18720FDCE244}"/>
              </a:ext>
            </a:extLst>
          </p:cNvPr>
          <p:cNvPicPr>
            <a:picLocks noChangeAspect="1"/>
          </p:cNvPicPr>
          <p:nvPr/>
        </p:nvPicPr>
        <p:blipFill>
          <a:blip r:embed="rId2"/>
          <a:stretch>
            <a:fillRect/>
          </a:stretch>
        </p:blipFill>
        <p:spPr>
          <a:xfrm>
            <a:off x="1295400" y="676275"/>
            <a:ext cx="5554795" cy="3790950"/>
          </a:xfrm>
          <a:prstGeom prst="rect">
            <a:avLst/>
          </a:prstGeom>
        </p:spPr>
      </p:pic>
    </p:spTree>
    <p:extLst>
      <p:ext uri="{BB962C8B-B14F-4D97-AF65-F5344CB8AC3E}">
        <p14:creationId xmlns:p14="http://schemas.microsoft.com/office/powerpoint/2010/main" val="2623201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B939FD-1104-CD4E-B187-F4D5D3736BFC}"/>
              </a:ext>
            </a:extLst>
          </p:cNvPr>
          <p:cNvSpPr>
            <a:spLocks noGrp="1"/>
          </p:cNvSpPr>
          <p:nvPr>
            <p:ph type="title"/>
          </p:nvPr>
        </p:nvSpPr>
        <p:spPr/>
        <p:txBody>
          <a:bodyPr/>
          <a:lstStyle/>
          <a:p>
            <a:r>
              <a:rPr lang="en-US" dirty="0"/>
              <a:t>Web Application – Operational System</a:t>
            </a:r>
          </a:p>
        </p:txBody>
      </p:sp>
      <p:pic>
        <p:nvPicPr>
          <p:cNvPr id="2" name="Picture 1">
            <a:extLst>
              <a:ext uri="{FF2B5EF4-FFF2-40B4-BE49-F238E27FC236}">
                <a16:creationId xmlns:a16="http://schemas.microsoft.com/office/drawing/2014/main" id="{8081776C-EEEB-864F-8A44-A835AF178F68}"/>
              </a:ext>
            </a:extLst>
          </p:cNvPr>
          <p:cNvPicPr>
            <a:picLocks noChangeAspect="1"/>
          </p:cNvPicPr>
          <p:nvPr/>
        </p:nvPicPr>
        <p:blipFill>
          <a:blip r:embed="rId2"/>
          <a:stretch>
            <a:fillRect/>
          </a:stretch>
        </p:blipFill>
        <p:spPr>
          <a:xfrm>
            <a:off x="158618" y="617600"/>
            <a:ext cx="6568509" cy="3908299"/>
          </a:xfrm>
          <a:prstGeom prst="rect">
            <a:avLst/>
          </a:prstGeom>
        </p:spPr>
      </p:pic>
      <p:sp>
        <p:nvSpPr>
          <p:cNvPr id="6" name="TextBox 5">
            <a:extLst>
              <a:ext uri="{FF2B5EF4-FFF2-40B4-BE49-F238E27FC236}">
                <a16:creationId xmlns:a16="http://schemas.microsoft.com/office/drawing/2014/main" id="{BCF86272-92E9-3941-B4F2-546804A80332}"/>
              </a:ext>
            </a:extLst>
          </p:cNvPr>
          <p:cNvSpPr txBox="1"/>
          <p:nvPr/>
        </p:nvSpPr>
        <p:spPr>
          <a:xfrm>
            <a:off x="6657145" y="1885950"/>
            <a:ext cx="2258255" cy="646331"/>
          </a:xfrm>
          <a:prstGeom prst="rect">
            <a:avLst/>
          </a:prstGeom>
          <a:noFill/>
        </p:spPr>
        <p:txBody>
          <a:bodyPr wrap="square" rtlCol="0">
            <a:spAutoFit/>
          </a:bodyPr>
          <a:lstStyle/>
          <a:p>
            <a:r>
              <a:rPr lang="en-US" dirty="0" err="1"/>
              <a:t>Lahman’s</a:t>
            </a:r>
            <a:r>
              <a:rPr lang="en-US" dirty="0"/>
              <a:t> Baseball DB</a:t>
            </a:r>
          </a:p>
          <a:p>
            <a:r>
              <a:rPr lang="en-US" dirty="0"/>
              <a:t>Fantasy Baseball DB</a:t>
            </a:r>
          </a:p>
        </p:txBody>
      </p:sp>
      <p:cxnSp>
        <p:nvCxnSpPr>
          <p:cNvPr id="8" name="Straight Arrow Connector 7">
            <a:extLst>
              <a:ext uri="{FF2B5EF4-FFF2-40B4-BE49-F238E27FC236}">
                <a16:creationId xmlns:a16="http://schemas.microsoft.com/office/drawing/2014/main" id="{6172DB78-1FB2-734F-B35D-430B60544193}"/>
              </a:ext>
            </a:extLst>
          </p:cNvPr>
          <p:cNvCxnSpPr>
            <a:cxnSpLocks/>
            <a:stCxn id="6" idx="1"/>
          </p:cNvCxnSpPr>
          <p:nvPr/>
        </p:nvCxnSpPr>
        <p:spPr>
          <a:xfrm flipH="1">
            <a:off x="6019801" y="2209116"/>
            <a:ext cx="637344" cy="819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5884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51AC12-97DD-544B-AE3A-2350C94CCC72}"/>
              </a:ext>
            </a:extLst>
          </p:cNvPr>
          <p:cNvSpPr>
            <a:spLocks noGrp="1"/>
          </p:cNvSpPr>
          <p:nvPr>
            <p:ph idx="1"/>
          </p:nvPr>
        </p:nvSpPr>
        <p:spPr/>
        <p:txBody>
          <a:bodyPr/>
          <a:lstStyle/>
          <a:p>
            <a:r>
              <a:rPr lang="en-US" sz="1800" dirty="0"/>
              <a:t>“In software development and product management, a user story is an informal, natural language description of one or more features of a software system. User stories are often written from the perspective of an end user or user of a system. ” (</a:t>
            </a:r>
            <a:r>
              <a:rPr lang="en-US" sz="1800" dirty="0">
                <a:hlinkClick r:id="rId2"/>
              </a:rPr>
              <a:t>https://en.wikipedia.org/wiki/User_story</a:t>
            </a:r>
            <a:r>
              <a:rPr lang="en-US" sz="1800" dirty="0"/>
              <a:t>)</a:t>
            </a:r>
          </a:p>
          <a:p>
            <a:r>
              <a:rPr lang="en-US" sz="1800" dirty="0"/>
              <a:t>Example user stories that I need to implement for the operational system:</a:t>
            </a:r>
          </a:p>
          <a:p>
            <a:pPr lvl="1"/>
            <a:r>
              <a:rPr lang="en-US" sz="1600" dirty="0"/>
              <a:t>”As a fantasy team manager, I want to search for players based on career stats.”</a:t>
            </a:r>
          </a:p>
          <a:p>
            <a:pPr lvl="1"/>
            <a:r>
              <a:rPr lang="en-US" sz="1600" dirty="0"/>
              <a:t>“As a fantasy team manager, I want to add a player to my fantasy team.</a:t>
            </a:r>
          </a:p>
          <a:p>
            <a:pPr lvl="1"/>
            <a:r>
              <a:rPr lang="en-US" sz="1600" dirty="0"/>
              <a:t>etc.</a:t>
            </a:r>
          </a:p>
          <a:p>
            <a:r>
              <a:rPr lang="en-US" sz="1800" dirty="0"/>
              <a:t>I need to implement:</a:t>
            </a:r>
          </a:p>
          <a:p>
            <a:pPr lvl="1"/>
            <a:r>
              <a:rPr lang="en-US" sz="1600" dirty="0"/>
              <a:t>UI</a:t>
            </a:r>
          </a:p>
          <a:p>
            <a:pPr lvl="1"/>
            <a:r>
              <a:rPr lang="en-US" sz="1600" dirty="0"/>
              <a:t>Application logic</a:t>
            </a:r>
          </a:p>
          <a:p>
            <a:pPr lvl="1"/>
            <a:r>
              <a:rPr lang="en-US" sz="1600" dirty="0"/>
              <a:t>Database tables.</a:t>
            </a:r>
          </a:p>
        </p:txBody>
      </p:sp>
      <p:sp>
        <p:nvSpPr>
          <p:cNvPr id="5" name="Title 4">
            <a:extLst>
              <a:ext uri="{FF2B5EF4-FFF2-40B4-BE49-F238E27FC236}">
                <a16:creationId xmlns:a16="http://schemas.microsoft.com/office/drawing/2014/main" id="{BC598D01-8B80-7C4C-A43C-97D975F6D1E6}"/>
              </a:ext>
            </a:extLst>
          </p:cNvPr>
          <p:cNvSpPr>
            <a:spLocks noGrp="1"/>
          </p:cNvSpPr>
          <p:nvPr>
            <p:ph type="title"/>
          </p:nvPr>
        </p:nvSpPr>
        <p:spPr/>
        <p:txBody>
          <a:bodyPr/>
          <a:lstStyle/>
          <a:p>
            <a:r>
              <a:rPr lang="en-US" dirty="0"/>
              <a:t>User Story</a:t>
            </a:r>
          </a:p>
        </p:txBody>
      </p:sp>
      <p:pic>
        <p:nvPicPr>
          <p:cNvPr id="2" name="Picture 1">
            <a:extLst>
              <a:ext uri="{FF2B5EF4-FFF2-40B4-BE49-F238E27FC236}">
                <a16:creationId xmlns:a16="http://schemas.microsoft.com/office/drawing/2014/main" id="{F75F4C59-DD2A-A242-9DAE-7C7EF674D70C}"/>
              </a:ext>
            </a:extLst>
          </p:cNvPr>
          <p:cNvPicPr>
            <a:picLocks noChangeAspect="1"/>
          </p:cNvPicPr>
          <p:nvPr/>
        </p:nvPicPr>
        <p:blipFill>
          <a:blip r:embed="rId3"/>
          <a:stretch>
            <a:fillRect/>
          </a:stretch>
        </p:blipFill>
        <p:spPr>
          <a:xfrm>
            <a:off x="3733800" y="2746641"/>
            <a:ext cx="4648200" cy="1891337"/>
          </a:xfrm>
          <a:prstGeom prst="rect">
            <a:avLst/>
          </a:prstGeom>
        </p:spPr>
      </p:pic>
    </p:spTree>
    <p:extLst>
      <p:ext uri="{BB962C8B-B14F-4D97-AF65-F5344CB8AC3E}">
        <p14:creationId xmlns:p14="http://schemas.microsoft.com/office/powerpoint/2010/main" val="817454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556926-8EE0-A54A-AA5B-3F52B10E127C}"/>
              </a:ext>
            </a:extLst>
          </p:cNvPr>
          <p:cNvSpPr>
            <a:spLocks noGrp="1"/>
          </p:cNvSpPr>
          <p:nvPr>
            <p:ph idx="1"/>
          </p:nvPr>
        </p:nvSpPr>
        <p:spPr>
          <a:xfrm>
            <a:off x="120805" y="2618470"/>
            <a:ext cx="8839200" cy="1878258"/>
          </a:xfrm>
        </p:spPr>
        <p:txBody>
          <a:bodyPr/>
          <a:lstStyle/>
          <a:p>
            <a:pPr>
              <a:spcBef>
                <a:spcPts val="0"/>
              </a:spcBef>
            </a:pPr>
            <a:r>
              <a:rPr lang="en-US" sz="1800" dirty="0"/>
              <a:t>“As a baseball fan, I want to enter a </a:t>
            </a:r>
            <a:r>
              <a:rPr lang="en-US" sz="1800" dirty="0" err="1"/>
              <a:t>teamID</a:t>
            </a:r>
            <a:r>
              <a:rPr lang="en-US" sz="1800" dirty="0"/>
              <a:t> and </a:t>
            </a:r>
            <a:r>
              <a:rPr lang="en-US" sz="1800" dirty="0" err="1"/>
              <a:t>yearID</a:t>
            </a:r>
            <a:r>
              <a:rPr lang="en-US" sz="1800" dirty="0"/>
              <a:t> and see:</a:t>
            </a:r>
          </a:p>
          <a:p>
            <a:pPr lvl="1">
              <a:spcBef>
                <a:spcPts val="0"/>
              </a:spcBef>
            </a:pPr>
            <a:r>
              <a:rPr lang="en-US" sz="1600" dirty="0"/>
              <a:t>Team wins and losses.</a:t>
            </a:r>
          </a:p>
          <a:p>
            <a:pPr lvl="1">
              <a:spcBef>
                <a:spcPts val="0"/>
              </a:spcBef>
            </a:pPr>
            <a:r>
              <a:rPr lang="en-US" sz="1600" dirty="0"/>
              <a:t>Summary of player performance for players on the team and year.”</a:t>
            </a:r>
          </a:p>
          <a:p>
            <a:pPr>
              <a:spcBef>
                <a:spcPts val="0"/>
              </a:spcBef>
            </a:pPr>
            <a:r>
              <a:rPr lang="en-US" sz="1800" dirty="0"/>
              <a:t>Built:</a:t>
            </a:r>
          </a:p>
          <a:p>
            <a:pPr lvl="1">
              <a:spcBef>
                <a:spcPts val="0"/>
              </a:spcBef>
            </a:pPr>
            <a:r>
              <a:rPr lang="en-US" sz="1600" dirty="0"/>
              <a:t>Dashboard page.</a:t>
            </a:r>
          </a:p>
          <a:p>
            <a:pPr lvl="1">
              <a:spcBef>
                <a:spcPts val="0"/>
              </a:spcBef>
            </a:pPr>
            <a:r>
              <a:rPr lang="en-US" sz="1600" dirty="0"/>
              <a:t>REST handlers and application logic.</a:t>
            </a:r>
          </a:p>
          <a:p>
            <a:pPr lvl="1">
              <a:spcBef>
                <a:spcPts val="0"/>
              </a:spcBef>
            </a:pPr>
            <a:r>
              <a:rPr lang="en-US" sz="1600" dirty="0"/>
              <a:t>Database view.</a:t>
            </a:r>
          </a:p>
        </p:txBody>
      </p:sp>
      <p:sp>
        <p:nvSpPr>
          <p:cNvPr id="3" name="Title 2">
            <a:extLst>
              <a:ext uri="{FF2B5EF4-FFF2-40B4-BE49-F238E27FC236}">
                <a16:creationId xmlns:a16="http://schemas.microsoft.com/office/drawing/2014/main" id="{1AD785C9-ABD6-1348-AEB5-2E092D825F01}"/>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FB48942B-D551-AA47-AED4-1D9C21D803DB}"/>
              </a:ext>
            </a:extLst>
          </p:cNvPr>
          <p:cNvPicPr>
            <a:picLocks noChangeAspect="1"/>
          </p:cNvPicPr>
          <p:nvPr/>
        </p:nvPicPr>
        <p:blipFill>
          <a:blip r:embed="rId2"/>
          <a:stretch>
            <a:fillRect/>
          </a:stretch>
        </p:blipFill>
        <p:spPr>
          <a:xfrm>
            <a:off x="120805" y="666750"/>
            <a:ext cx="1910640" cy="1037654"/>
          </a:xfrm>
          <a:prstGeom prst="rect">
            <a:avLst/>
          </a:prstGeom>
          <a:ln w="28575">
            <a:solidFill>
              <a:schemeClr val="tx1"/>
            </a:solidFill>
          </a:ln>
        </p:spPr>
      </p:pic>
      <p:sp>
        <p:nvSpPr>
          <p:cNvPr id="6" name="Rounded Rectangle 5">
            <a:extLst>
              <a:ext uri="{FF2B5EF4-FFF2-40B4-BE49-F238E27FC236}">
                <a16:creationId xmlns:a16="http://schemas.microsoft.com/office/drawing/2014/main" id="{69A12073-0079-4745-BE2E-15E9FF3F3D97}"/>
              </a:ext>
            </a:extLst>
          </p:cNvPr>
          <p:cNvSpPr/>
          <p:nvPr/>
        </p:nvSpPr>
        <p:spPr>
          <a:xfrm>
            <a:off x="3328639" y="628650"/>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Web Application</a:t>
            </a:r>
          </a:p>
        </p:txBody>
      </p:sp>
      <p:sp>
        <p:nvSpPr>
          <p:cNvPr id="7" name="Rounded Rectangle 6">
            <a:extLst>
              <a:ext uri="{FF2B5EF4-FFF2-40B4-BE49-F238E27FC236}">
                <a16:creationId xmlns:a16="http://schemas.microsoft.com/office/drawing/2014/main" id="{9DE830A1-E93A-7548-8AE8-9BA45E898DDA}"/>
              </a:ext>
            </a:extLst>
          </p:cNvPr>
          <p:cNvSpPr/>
          <p:nvPr/>
        </p:nvSpPr>
        <p:spPr>
          <a:xfrm>
            <a:off x="6858000" y="646771"/>
            <a:ext cx="1828800" cy="1113854"/>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MySQL</a:t>
            </a:r>
          </a:p>
        </p:txBody>
      </p:sp>
      <p:cxnSp>
        <p:nvCxnSpPr>
          <p:cNvPr id="9" name="Straight Arrow Connector 8">
            <a:extLst>
              <a:ext uri="{FF2B5EF4-FFF2-40B4-BE49-F238E27FC236}">
                <a16:creationId xmlns:a16="http://schemas.microsoft.com/office/drawing/2014/main" id="{215BFBCD-9965-284E-8B47-6876FEA9233C}"/>
              </a:ext>
            </a:extLst>
          </p:cNvPr>
          <p:cNvCxnSpPr>
            <a:stCxn id="4" idx="3"/>
            <a:endCxn id="6" idx="1"/>
          </p:cNvCxnSpPr>
          <p:nvPr/>
        </p:nvCxnSpPr>
        <p:spPr>
          <a:xfrm>
            <a:off x="2031445" y="1185577"/>
            <a:ext cx="12971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966B0D-BBE9-114A-8115-65CAED337AFA}"/>
              </a:ext>
            </a:extLst>
          </p:cNvPr>
          <p:cNvCxnSpPr>
            <a:cxnSpLocks/>
            <a:endCxn id="7" idx="1"/>
          </p:cNvCxnSpPr>
          <p:nvPr/>
        </p:nvCxnSpPr>
        <p:spPr>
          <a:xfrm>
            <a:off x="5181600" y="1203698"/>
            <a:ext cx="16764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937700-E090-2F4B-B678-8C1B7E992599}"/>
              </a:ext>
            </a:extLst>
          </p:cNvPr>
          <p:cNvSpPr txBox="1"/>
          <p:nvPr/>
        </p:nvSpPr>
        <p:spPr>
          <a:xfrm>
            <a:off x="120805" y="1926835"/>
            <a:ext cx="3809889" cy="646331"/>
          </a:xfrm>
          <a:prstGeom prst="rect">
            <a:avLst/>
          </a:prstGeom>
          <a:noFill/>
        </p:spPr>
        <p:txBody>
          <a:bodyPr wrap="none" rtlCol="0">
            <a:spAutoFit/>
          </a:bodyPr>
          <a:lstStyle/>
          <a:p>
            <a:r>
              <a:rPr lang="en-US" sz="1200" dirty="0"/>
              <a:t>Two HTTP/REST calls:</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team_summary?team_id</a:t>
            </a:r>
            <a:r>
              <a:rPr lang="en-US" sz="1200" dirty="0"/>
              <a:t>=</a:t>
            </a:r>
            <a:r>
              <a:rPr lang="en-US" sz="1200" dirty="0" err="1"/>
              <a:t>BOS&amp;year_id</a:t>
            </a:r>
            <a:r>
              <a:rPr lang="en-US" sz="1200" dirty="0"/>
              <a:t>=2004</a:t>
            </a:r>
          </a:p>
          <a:p>
            <a:pPr marL="171450" indent="-171450">
              <a:buFont typeface="Arial" panose="020B0604020202020204" pitchFamily="34" charset="0"/>
              <a:buChar char="•"/>
            </a:pPr>
            <a:r>
              <a:rPr lang="en-US" sz="1200" dirty="0"/>
              <a:t>GET /</a:t>
            </a:r>
            <a:r>
              <a:rPr lang="en-US" sz="1200" dirty="0" err="1"/>
              <a:t>api</a:t>
            </a:r>
            <a:r>
              <a:rPr lang="en-US" sz="1200" dirty="0"/>
              <a:t>/</a:t>
            </a:r>
            <a:r>
              <a:rPr lang="en-US" sz="1200" dirty="0" err="1"/>
              <a:t>teams?teamID</a:t>
            </a:r>
            <a:r>
              <a:rPr lang="en-US" sz="1200" dirty="0"/>
              <a:t>=</a:t>
            </a:r>
            <a:r>
              <a:rPr lang="en-US" sz="1200" dirty="0" err="1"/>
              <a:t>BOS&amp;yearID</a:t>
            </a:r>
            <a:r>
              <a:rPr lang="en-US" sz="1200" dirty="0"/>
              <a:t>=2004</a:t>
            </a:r>
          </a:p>
        </p:txBody>
      </p:sp>
      <p:cxnSp>
        <p:nvCxnSpPr>
          <p:cNvPr id="16" name="Straight Arrow Connector 15">
            <a:extLst>
              <a:ext uri="{FF2B5EF4-FFF2-40B4-BE49-F238E27FC236}">
                <a16:creationId xmlns:a16="http://schemas.microsoft.com/office/drawing/2014/main" id="{35604D53-2731-5143-9EAA-263DBF01E5A8}"/>
              </a:ext>
            </a:extLst>
          </p:cNvPr>
          <p:cNvCxnSpPr>
            <a:cxnSpLocks/>
          </p:cNvCxnSpPr>
          <p:nvPr/>
        </p:nvCxnSpPr>
        <p:spPr>
          <a:xfrm flipV="1">
            <a:off x="2376139" y="1276350"/>
            <a:ext cx="214661" cy="7620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C7AE09-EE23-9644-B060-E84817536C0D}"/>
              </a:ext>
            </a:extLst>
          </p:cNvPr>
          <p:cNvSpPr txBox="1"/>
          <p:nvPr/>
        </p:nvSpPr>
        <p:spPr>
          <a:xfrm>
            <a:off x="5181600" y="1905212"/>
            <a:ext cx="3016210" cy="830997"/>
          </a:xfrm>
          <a:prstGeom prst="rect">
            <a:avLst/>
          </a:prstGeom>
          <a:noFill/>
        </p:spPr>
        <p:txBody>
          <a:bodyPr wrap="none" rtlCol="0">
            <a:spAutoFit/>
          </a:bodyPr>
          <a:lstStyle/>
          <a:p>
            <a:r>
              <a:rPr lang="en-US" sz="1200" dirty="0"/>
              <a:t>Two SQL </a:t>
            </a:r>
            <a:r>
              <a:rPr lang="en-US" sz="1200" dirty="0" err="1"/>
              <a:t>Queriess</a:t>
            </a:r>
            <a:r>
              <a:rPr lang="en-US" sz="1200" dirty="0"/>
              <a:t>:</a:t>
            </a:r>
          </a:p>
          <a:p>
            <a:pPr marL="171450" indent="-171450">
              <a:buFont typeface="Arial" panose="020B0604020202020204" pitchFamily="34" charset="0"/>
              <a:buChar char="•"/>
            </a:pPr>
            <a:r>
              <a:rPr lang="en-US" sz="1200" dirty="0"/>
              <a:t>SELECT to Teams table.</a:t>
            </a:r>
          </a:p>
          <a:p>
            <a:pPr marL="171450" indent="-171450">
              <a:buFont typeface="Arial" panose="020B0604020202020204" pitchFamily="34" charset="0"/>
              <a:buChar char="•"/>
            </a:pPr>
            <a:r>
              <a:rPr lang="en-US" sz="1200" dirty="0"/>
              <a:t>SELECT to </a:t>
            </a:r>
            <a:r>
              <a:rPr lang="en-US" sz="1200" dirty="0" err="1"/>
              <a:t>team_summary</a:t>
            </a:r>
            <a:r>
              <a:rPr lang="en-US" sz="1200" dirty="0"/>
              <a:t>, which is a view.</a:t>
            </a:r>
            <a:br>
              <a:rPr lang="en-US" sz="1200" dirty="0"/>
            </a:br>
            <a:r>
              <a:rPr lang="en-US" sz="1200" dirty="0"/>
              <a:t>We cover views later.</a:t>
            </a:r>
          </a:p>
        </p:txBody>
      </p:sp>
      <p:cxnSp>
        <p:nvCxnSpPr>
          <p:cNvPr id="18" name="Straight Arrow Connector 17">
            <a:extLst>
              <a:ext uri="{FF2B5EF4-FFF2-40B4-BE49-F238E27FC236}">
                <a16:creationId xmlns:a16="http://schemas.microsoft.com/office/drawing/2014/main" id="{2D088AF0-3F3D-B84E-A462-9BAFB635E905}"/>
              </a:ext>
            </a:extLst>
          </p:cNvPr>
          <p:cNvCxnSpPr>
            <a:cxnSpLocks/>
          </p:cNvCxnSpPr>
          <p:nvPr/>
        </p:nvCxnSpPr>
        <p:spPr>
          <a:xfrm flipV="1">
            <a:off x="5791200" y="1276350"/>
            <a:ext cx="166339" cy="686728"/>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A507D83-C485-3A40-813E-E0129C766652}"/>
              </a:ext>
            </a:extLst>
          </p:cNvPr>
          <p:cNvSpPr txBox="1"/>
          <p:nvPr/>
        </p:nvSpPr>
        <p:spPr>
          <a:xfrm>
            <a:off x="4419600" y="3638550"/>
            <a:ext cx="4603595" cy="1015663"/>
          </a:xfrm>
          <a:prstGeom prst="rect">
            <a:avLst/>
          </a:prstGeom>
          <a:noFill/>
        </p:spPr>
        <p:txBody>
          <a:bodyPr wrap="square" rtlCol="0">
            <a:spAutoFit/>
          </a:bodyPr>
          <a:lstStyle/>
          <a:p>
            <a:r>
              <a:rPr lang="en-US" sz="1600" dirty="0"/>
              <a:t>Tracks will build:</a:t>
            </a:r>
          </a:p>
          <a:p>
            <a:pPr marL="285750" indent="-285750">
              <a:buFont typeface="Arial" panose="020B0604020202020204" pitchFamily="34" charset="0"/>
              <a:buChar char="•"/>
            </a:pPr>
            <a:r>
              <a:rPr lang="en-US" sz="1400" dirty="0"/>
              <a:t>Programming: Mix of CRUD and dashboard.</a:t>
            </a:r>
          </a:p>
          <a:p>
            <a:pPr marL="285750" indent="-285750">
              <a:buFont typeface="Arial" panose="020B0604020202020204" pitchFamily="34" charset="0"/>
              <a:buChar char="•"/>
            </a:pPr>
            <a:r>
              <a:rPr lang="en-US" sz="1400" dirty="0"/>
              <a:t>Non-programming: Dashboards, Data transformation.</a:t>
            </a:r>
          </a:p>
          <a:p>
            <a:r>
              <a:rPr lang="en-US" sz="1400" dirty="0"/>
              <a:t>Will see more details as we move forward.</a:t>
            </a:r>
            <a:endParaRPr lang="en-US" sz="1600" dirty="0"/>
          </a:p>
        </p:txBody>
      </p:sp>
    </p:spTree>
    <p:extLst>
      <p:ext uri="{BB962C8B-B14F-4D97-AF65-F5344CB8AC3E}">
        <p14:creationId xmlns:p14="http://schemas.microsoft.com/office/powerpoint/2010/main" val="104662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D139E7-17D8-6F4D-80A4-00AC732E10E3}"/>
              </a:ext>
            </a:extLst>
          </p:cNvPr>
          <p:cNvSpPr>
            <a:spLocks noGrp="1"/>
          </p:cNvSpPr>
          <p:nvPr>
            <p:ph idx="1"/>
          </p:nvPr>
        </p:nvSpPr>
        <p:spPr>
          <a:xfrm>
            <a:off x="152400" y="2346870"/>
            <a:ext cx="8839200" cy="2129880"/>
          </a:xfrm>
        </p:spPr>
        <p:txBody>
          <a:bodyPr/>
          <a:lstStyle/>
          <a:p>
            <a:r>
              <a:rPr lang="en-US" sz="1400" dirty="0"/>
              <a:t>Resources: (https://restful-</a:t>
            </a:r>
            <a:r>
              <a:rPr lang="en-US" sz="1400" dirty="0" err="1"/>
              <a:t>api</a:t>
            </a:r>
            <a:r>
              <a:rPr lang="en-US" sz="1400" dirty="0"/>
              <a:t>-</a:t>
            </a:r>
            <a:r>
              <a:rPr lang="en-US" sz="1400" dirty="0" err="1"/>
              <a:t>design.readthedocs.io</a:t>
            </a:r>
            <a:r>
              <a:rPr lang="en-US" sz="1400" dirty="0"/>
              <a:t>/</a:t>
            </a:r>
            <a:r>
              <a:rPr lang="en-US" sz="1400" dirty="0" err="1"/>
              <a:t>en</a:t>
            </a:r>
            <a:r>
              <a:rPr lang="en-US" sz="1400" dirty="0"/>
              <a:t>/latest/</a:t>
            </a:r>
            <a:r>
              <a:rPr lang="en-US" sz="1400" dirty="0" err="1"/>
              <a:t>resources.html</a:t>
            </a:r>
            <a:r>
              <a:rPr lang="en-US" sz="1400" dirty="0"/>
              <a:t>)</a:t>
            </a:r>
          </a:p>
          <a:p>
            <a:pPr lvl="1"/>
            <a:r>
              <a:rPr lang="en-US" sz="1200" dirty="0"/>
              <a:t>The fundamental concept in any RESTful API is the resource. A resource is an object with a type, associated data, relationships to other resources, and a set of methods that operate on it.</a:t>
            </a:r>
          </a:p>
          <a:p>
            <a:pPr lvl="1"/>
            <a:r>
              <a:rPr lang="en-US" sz="1200" dirty="0"/>
              <a:t>... ... information that describes available resources types, their behavior, and their relationships the resource model of an API. The resource model can be viewed as the RESTful mapping of the application data model.</a:t>
            </a:r>
          </a:p>
          <a:p>
            <a:r>
              <a:rPr lang="en-US" sz="1400" dirty="0"/>
              <a:t>APIs:</a:t>
            </a:r>
          </a:p>
          <a:p>
            <a:pPr lvl="1"/>
            <a:r>
              <a:rPr lang="en-US" sz="1200" dirty="0"/>
              <a:t>... ... APIs expose functionality of an application or service that exists independently of the API. (DFF comment – the data)</a:t>
            </a:r>
          </a:p>
          <a:p>
            <a:pPr lvl="1"/>
            <a:r>
              <a:rPr lang="en-US" sz="1200" dirty="0"/>
              <a:t>Understanding enough of the important details of the application for which an API is to be created, so that an informed decision can be made as to what functionality needs to be exposed ... ...</a:t>
            </a:r>
          </a:p>
          <a:p>
            <a:pPr lvl="1"/>
            <a:r>
              <a:rPr lang="en-US" sz="1200" dirty="0"/>
              <a:t>Modeling this functionality in an API that addresses all use cases that come up in the real world ... ...</a:t>
            </a:r>
          </a:p>
          <a:p>
            <a:endParaRPr lang="en-US" sz="1400" dirty="0"/>
          </a:p>
        </p:txBody>
      </p:sp>
      <p:sp>
        <p:nvSpPr>
          <p:cNvPr id="3" name="Title 2">
            <a:extLst>
              <a:ext uri="{FF2B5EF4-FFF2-40B4-BE49-F238E27FC236}">
                <a16:creationId xmlns:a16="http://schemas.microsoft.com/office/drawing/2014/main" id="{8857B600-0782-AF47-9506-86A5ACE6715E}"/>
              </a:ext>
            </a:extLst>
          </p:cNvPr>
          <p:cNvSpPr>
            <a:spLocks noGrp="1"/>
          </p:cNvSpPr>
          <p:nvPr>
            <p:ph type="title"/>
          </p:nvPr>
        </p:nvSpPr>
        <p:spPr/>
        <p:txBody>
          <a:bodyPr/>
          <a:lstStyle/>
          <a:p>
            <a:r>
              <a:rPr lang="en-US" dirty="0"/>
              <a:t>Simple Example – Fantasy Team Resource</a:t>
            </a:r>
          </a:p>
        </p:txBody>
      </p:sp>
      <p:pic>
        <p:nvPicPr>
          <p:cNvPr id="4" name="Picture 3">
            <a:extLst>
              <a:ext uri="{FF2B5EF4-FFF2-40B4-BE49-F238E27FC236}">
                <a16:creationId xmlns:a16="http://schemas.microsoft.com/office/drawing/2014/main" id="{DCBCE7B2-4122-1546-9B19-39D1CE35EB22}"/>
              </a:ext>
            </a:extLst>
          </p:cNvPr>
          <p:cNvPicPr>
            <a:picLocks noChangeAspect="1"/>
          </p:cNvPicPr>
          <p:nvPr/>
        </p:nvPicPr>
        <p:blipFill>
          <a:blip r:embed="rId2"/>
          <a:stretch>
            <a:fillRect/>
          </a:stretch>
        </p:blipFill>
        <p:spPr>
          <a:xfrm>
            <a:off x="19455" y="666750"/>
            <a:ext cx="3574915" cy="1600200"/>
          </a:xfrm>
          <a:prstGeom prst="rect">
            <a:avLst/>
          </a:prstGeom>
        </p:spPr>
      </p:pic>
      <p:sp>
        <p:nvSpPr>
          <p:cNvPr id="5" name="Rectangle 4">
            <a:extLst>
              <a:ext uri="{FF2B5EF4-FFF2-40B4-BE49-F238E27FC236}">
                <a16:creationId xmlns:a16="http://schemas.microsoft.com/office/drawing/2014/main" id="{0DD33EE1-96AB-5445-A240-22112BAEFA31}"/>
              </a:ext>
            </a:extLst>
          </p:cNvPr>
          <p:cNvSpPr/>
          <p:nvPr/>
        </p:nvSpPr>
        <p:spPr>
          <a:xfrm>
            <a:off x="-1621" y="444319"/>
            <a:ext cx="3659221" cy="246221"/>
          </a:xfrm>
          <a:prstGeom prst="rect">
            <a:avLst/>
          </a:prstGeom>
        </p:spPr>
        <p:txBody>
          <a:bodyPr wrap="square">
            <a:spAutoFit/>
          </a:bodyPr>
          <a:lstStyle/>
          <a:p>
            <a:r>
              <a:rPr lang="en-US" sz="1000" dirty="0"/>
              <a:t>https://restful-</a:t>
            </a:r>
            <a:r>
              <a:rPr lang="en-US" sz="1000" dirty="0" err="1"/>
              <a:t>api</a:t>
            </a:r>
            <a:r>
              <a:rPr lang="en-US" sz="1000" dirty="0"/>
              <a:t>-</a:t>
            </a:r>
            <a:r>
              <a:rPr lang="en-US" sz="1000" dirty="0" err="1"/>
              <a:t>design.readthedocs.io</a:t>
            </a:r>
            <a:r>
              <a:rPr lang="en-US" sz="1000" dirty="0"/>
              <a:t>/</a:t>
            </a:r>
            <a:r>
              <a:rPr lang="en-US" sz="1000" dirty="0" err="1"/>
              <a:t>en</a:t>
            </a:r>
            <a:r>
              <a:rPr lang="en-US" sz="1000" dirty="0"/>
              <a:t>/latest/</a:t>
            </a:r>
            <a:r>
              <a:rPr lang="en-US" sz="1000" dirty="0" err="1"/>
              <a:t>resources.html</a:t>
            </a:r>
            <a:endParaRPr lang="en-US" sz="1000" dirty="0"/>
          </a:p>
        </p:txBody>
      </p:sp>
      <p:pic>
        <p:nvPicPr>
          <p:cNvPr id="6" name="Picture 5">
            <a:extLst>
              <a:ext uri="{FF2B5EF4-FFF2-40B4-BE49-F238E27FC236}">
                <a16:creationId xmlns:a16="http://schemas.microsoft.com/office/drawing/2014/main" id="{08EAC36C-F2B0-8F47-8788-696B02297963}"/>
              </a:ext>
            </a:extLst>
          </p:cNvPr>
          <p:cNvPicPr>
            <a:picLocks noChangeAspect="1"/>
          </p:cNvPicPr>
          <p:nvPr/>
        </p:nvPicPr>
        <p:blipFill>
          <a:blip r:embed="rId3"/>
          <a:stretch>
            <a:fillRect/>
          </a:stretch>
        </p:blipFill>
        <p:spPr>
          <a:xfrm>
            <a:off x="4038600" y="496921"/>
            <a:ext cx="4064073" cy="1869395"/>
          </a:xfrm>
          <a:prstGeom prst="rect">
            <a:avLst/>
          </a:prstGeom>
        </p:spPr>
      </p:pic>
      <p:cxnSp>
        <p:nvCxnSpPr>
          <p:cNvPr id="8" name="Straight Arrow Connector 7">
            <a:extLst>
              <a:ext uri="{FF2B5EF4-FFF2-40B4-BE49-F238E27FC236}">
                <a16:creationId xmlns:a16="http://schemas.microsoft.com/office/drawing/2014/main" id="{6B6636BC-AF02-B648-B4F3-BBCB6E355924}"/>
              </a:ext>
            </a:extLst>
          </p:cNvPr>
          <p:cNvCxnSpPr/>
          <p:nvPr/>
        </p:nvCxnSpPr>
        <p:spPr>
          <a:xfrm flipH="1">
            <a:off x="4191000" y="2190750"/>
            <a:ext cx="38100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D04C581-A01C-BF4D-A289-EF2B209D524B}"/>
              </a:ext>
            </a:extLst>
          </p:cNvPr>
          <p:cNvSpPr txBox="1"/>
          <p:nvPr/>
        </p:nvSpPr>
        <p:spPr>
          <a:xfrm>
            <a:off x="8001000" y="1729829"/>
            <a:ext cx="1064715" cy="769441"/>
          </a:xfrm>
          <a:prstGeom prst="rect">
            <a:avLst/>
          </a:prstGeom>
          <a:noFill/>
        </p:spPr>
        <p:txBody>
          <a:bodyPr wrap="none" rtlCol="0">
            <a:spAutoFit/>
          </a:bodyPr>
          <a:lstStyle/>
          <a:p>
            <a:pPr algn="ctr"/>
            <a:r>
              <a:rPr lang="en-US" sz="1100" dirty="0">
                <a:solidFill>
                  <a:srgbClr val="0070C0"/>
                </a:solidFill>
              </a:rPr>
              <a:t>Interaction</a:t>
            </a:r>
            <a:br>
              <a:rPr lang="en-US" sz="1100" dirty="0">
                <a:solidFill>
                  <a:srgbClr val="0070C0"/>
                </a:solidFill>
              </a:rPr>
            </a:br>
            <a:r>
              <a:rPr lang="en-US" sz="1100" dirty="0">
                <a:solidFill>
                  <a:srgbClr val="0070C0"/>
                </a:solidFill>
              </a:rPr>
              <a:t>flow is</a:t>
            </a:r>
            <a:br>
              <a:rPr lang="en-US" sz="1100" dirty="0">
                <a:solidFill>
                  <a:srgbClr val="0070C0"/>
                </a:solidFill>
              </a:rPr>
            </a:br>
            <a:r>
              <a:rPr lang="en-US" sz="1100" dirty="0">
                <a:solidFill>
                  <a:srgbClr val="0070C0"/>
                </a:solidFill>
              </a:rPr>
              <a:t>right-to-left</a:t>
            </a:r>
            <a:br>
              <a:rPr lang="en-US" sz="1100" dirty="0">
                <a:solidFill>
                  <a:srgbClr val="0070C0"/>
                </a:solidFill>
              </a:rPr>
            </a:br>
            <a:r>
              <a:rPr lang="en-US" sz="1100" dirty="0">
                <a:solidFill>
                  <a:srgbClr val="0070C0"/>
                </a:solidFill>
              </a:rPr>
              <a:t>in this diagram.</a:t>
            </a:r>
          </a:p>
        </p:txBody>
      </p:sp>
    </p:spTree>
    <p:extLst>
      <p:ext uri="{BB962C8B-B14F-4D97-AF65-F5344CB8AC3E}">
        <p14:creationId xmlns:p14="http://schemas.microsoft.com/office/powerpoint/2010/main" val="1839691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7D9B3-1A64-134D-B4AA-60181D7E37FC}"/>
              </a:ext>
            </a:extLst>
          </p:cNvPr>
          <p:cNvSpPr>
            <a:spLocks noGrp="1"/>
          </p:cNvSpPr>
          <p:nvPr>
            <p:ph idx="1"/>
          </p:nvPr>
        </p:nvSpPr>
        <p:spPr>
          <a:xfrm>
            <a:off x="152400" y="590550"/>
            <a:ext cx="8839200" cy="1981200"/>
          </a:xfrm>
        </p:spPr>
        <p:txBody>
          <a:bodyPr/>
          <a:lstStyle/>
          <a:p>
            <a:r>
              <a:rPr lang="en-US" sz="1800" dirty="0"/>
              <a:t>Definitions:</a:t>
            </a:r>
          </a:p>
          <a:p>
            <a:pPr lvl="1"/>
            <a:r>
              <a:rPr lang="en-US" sz="1600" dirty="0"/>
              <a:t>“In computer programming, create, read, update, and delete[1] (CRUD) are the four basic functions of persistent storage.”</a:t>
            </a:r>
          </a:p>
          <a:p>
            <a:pPr lvl="1"/>
            <a:r>
              <a:rPr lang="en-US" sz="1600" dirty="0"/>
              <a:t>“The acronym CRUD refers to all of the major functions that are implemented in relational database applications. Each letter in the acronym can map to a standard Structured Query Language (SQL) statement, Hypertext Transfer Protocol (HTTP) method (this is typically used to build RESTful APIs[5]) or Data Distribution Service (DDS) operation.”</a:t>
            </a:r>
          </a:p>
        </p:txBody>
      </p:sp>
      <p:sp>
        <p:nvSpPr>
          <p:cNvPr id="3" name="Title 2">
            <a:extLst>
              <a:ext uri="{FF2B5EF4-FFF2-40B4-BE49-F238E27FC236}">
                <a16:creationId xmlns:a16="http://schemas.microsoft.com/office/drawing/2014/main" id="{D4315A38-7C11-B343-932D-AC7E6F9DAD6A}"/>
              </a:ext>
            </a:extLst>
          </p:cNvPr>
          <p:cNvSpPr>
            <a:spLocks noGrp="1"/>
          </p:cNvSpPr>
          <p:nvPr>
            <p:ph type="title"/>
          </p:nvPr>
        </p:nvSpPr>
        <p:spPr/>
        <p:txBody>
          <a:bodyPr/>
          <a:lstStyle/>
          <a:p>
            <a:r>
              <a:rPr lang="en-US" dirty="0"/>
              <a:t>CRUD </a:t>
            </a:r>
            <a:r>
              <a:rPr lang="en-US" sz="1600" dirty="0"/>
              <a:t>(https://</a:t>
            </a:r>
            <a:r>
              <a:rPr lang="en-US" sz="1600" dirty="0" err="1"/>
              <a:t>en.wikipedia.org</a:t>
            </a:r>
            <a:r>
              <a:rPr lang="en-US" sz="1600" dirty="0"/>
              <a:t>/wiki/Create,_read,_</a:t>
            </a:r>
            <a:r>
              <a:rPr lang="en-US" sz="1600" dirty="0" err="1"/>
              <a:t>update_and_delete</a:t>
            </a:r>
            <a:r>
              <a:rPr lang="en-US" sz="1600" dirty="0"/>
              <a:t>)</a:t>
            </a:r>
            <a:endParaRPr lang="en-US" dirty="0"/>
          </a:p>
        </p:txBody>
      </p:sp>
      <p:pic>
        <p:nvPicPr>
          <p:cNvPr id="4" name="Picture 3">
            <a:extLst>
              <a:ext uri="{FF2B5EF4-FFF2-40B4-BE49-F238E27FC236}">
                <a16:creationId xmlns:a16="http://schemas.microsoft.com/office/drawing/2014/main" id="{2FF8C415-AAF6-CB41-AA82-653669F559FC}"/>
              </a:ext>
            </a:extLst>
          </p:cNvPr>
          <p:cNvPicPr>
            <a:picLocks noChangeAspect="1"/>
          </p:cNvPicPr>
          <p:nvPr/>
        </p:nvPicPr>
        <p:blipFill>
          <a:blip r:embed="rId2"/>
          <a:stretch>
            <a:fillRect/>
          </a:stretch>
        </p:blipFill>
        <p:spPr>
          <a:xfrm>
            <a:off x="145915" y="2625657"/>
            <a:ext cx="3627549" cy="1981200"/>
          </a:xfrm>
          <a:prstGeom prst="rect">
            <a:avLst/>
          </a:prstGeom>
        </p:spPr>
      </p:pic>
      <p:sp>
        <p:nvSpPr>
          <p:cNvPr id="5" name="Content Placeholder 1">
            <a:extLst>
              <a:ext uri="{FF2B5EF4-FFF2-40B4-BE49-F238E27FC236}">
                <a16:creationId xmlns:a16="http://schemas.microsoft.com/office/drawing/2014/main" id="{9B217ADF-BEE5-3040-9604-20C967EDCAD9}"/>
              </a:ext>
            </a:extLst>
          </p:cNvPr>
          <p:cNvSpPr txBox="1">
            <a:spLocks/>
          </p:cNvSpPr>
          <p:nvPr/>
        </p:nvSpPr>
        <p:spPr>
          <a:xfrm>
            <a:off x="3886200" y="2571750"/>
            <a:ext cx="5029200" cy="1981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600" dirty="0"/>
              <a:t>Do not worry about Data Distribution Service.</a:t>
            </a:r>
          </a:p>
          <a:p>
            <a:pPr>
              <a:spcBef>
                <a:spcPts val="0"/>
              </a:spcBef>
            </a:pPr>
            <a:r>
              <a:rPr lang="en-US" sz="1600" dirty="0"/>
              <a:t>For our purposes HTTP – REST</a:t>
            </a:r>
          </a:p>
          <a:p>
            <a:pPr>
              <a:spcBef>
                <a:spcPts val="0"/>
              </a:spcBef>
            </a:pPr>
            <a:r>
              <a:rPr lang="en-US" sz="1600" dirty="0"/>
              <a:t>Entity Set:</a:t>
            </a:r>
          </a:p>
          <a:p>
            <a:pPr lvl="1">
              <a:spcBef>
                <a:spcPts val="0"/>
              </a:spcBef>
            </a:pPr>
            <a:r>
              <a:rPr lang="en-US" sz="1400" dirty="0"/>
              <a:t>Table in SQL</a:t>
            </a:r>
          </a:p>
          <a:p>
            <a:pPr lvl="1">
              <a:spcBef>
                <a:spcPts val="0"/>
              </a:spcBef>
            </a:pPr>
            <a:r>
              <a:rPr lang="en-US" sz="1400" dirty="0"/>
              <a:t>Collection Resource in REST.</a:t>
            </a:r>
          </a:p>
          <a:p>
            <a:pPr>
              <a:spcBef>
                <a:spcPts val="0"/>
              </a:spcBef>
            </a:pPr>
            <a:r>
              <a:rPr lang="en-US" sz="1600" dirty="0"/>
              <a:t>Entity:</a:t>
            </a:r>
          </a:p>
          <a:p>
            <a:pPr lvl="1">
              <a:spcBef>
                <a:spcPts val="0"/>
              </a:spcBef>
            </a:pPr>
            <a:r>
              <a:rPr lang="en-US" sz="1400" dirty="0"/>
              <a:t>Row in SQL</a:t>
            </a:r>
          </a:p>
          <a:p>
            <a:pPr lvl="1">
              <a:spcBef>
                <a:spcPts val="0"/>
              </a:spcBef>
            </a:pPr>
            <a:r>
              <a:rPr lang="en-US" sz="1400" dirty="0"/>
              <a:t>Resource in REST</a:t>
            </a:r>
          </a:p>
          <a:p>
            <a:pPr>
              <a:spcBef>
                <a:spcPts val="0"/>
              </a:spcBef>
            </a:pPr>
            <a:endParaRPr lang="en-US" sz="1600" dirty="0"/>
          </a:p>
        </p:txBody>
      </p:sp>
    </p:spTree>
    <p:extLst>
      <p:ext uri="{BB962C8B-B14F-4D97-AF65-F5344CB8AC3E}">
        <p14:creationId xmlns:p14="http://schemas.microsoft.com/office/powerpoint/2010/main" val="3441338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7: ER, Apps, SQL,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FFF33-15C3-3340-8665-70F3F60CD030}"/>
              </a:ext>
            </a:extLst>
          </p:cNvPr>
          <p:cNvSpPr>
            <a:spLocks noGrp="1"/>
          </p:cNvSpPr>
          <p:nvPr>
            <p:ph type="title"/>
          </p:nvPr>
        </p:nvSpPr>
        <p:spPr/>
        <p:txBody>
          <a:bodyPr/>
          <a:lstStyle/>
          <a:p>
            <a:r>
              <a:rPr lang="en-US" dirty="0"/>
              <a:t>REST API Definition</a:t>
            </a:r>
          </a:p>
        </p:txBody>
      </p:sp>
      <p:pic>
        <p:nvPicPr>
          <p:cNvPr id="4" name="Picture 3">
            <a:extLst>
              <a:ext uri="{FF2B5EF4-FFF2-40B4-BE49-F238E27FC236}">
                <a16:creationId xmlns:a16="http://schemas.microsoft.com/office/drawing/2014/main" id="{E0C11EA8-3015-F440-A116-DEBAB36A4F39}"/>
              </a:ext>
            </a:extLst>
          </p:cNvPr>
          <p:cNvPicPr>
            <a:picLocks noChangeAspect="1"/>
          </p:cNvPicPr>
          <p:nvPr/>
        </p:nvPicPr>
        <p:blipFill>
          <a:blip r:embed="rId2"/>
          <a:stretch>
            <a:fillRect/>
          </a:stretch>
        </p:blipFill>
        <p:spPr>
          <a:xfrm>
            <a:off x="76200" y="666207"/>
            <a:ext cx="5349498" cy="3924843"/>
          </a:xfrm>
          <a:prstGeom prst="rect">
            <a:avLst/>
          </a:prstGeom>
        </p:spPr>
      </p:pic>
      <p:sp>
        <p:nvSpPr>
          <p:cNvPr id="2" name="Content Placeholder 1">
            <a:extLst>
              <a:ext uri="{FF2B5EF4-FFF2-40B4-BE49-F238E27FC236}">
                <a16:creationId xmlns:a16="http://schemas.microsoft.com/office/drawing/2014/main" id="{9C3592C9-EFFA-BE48-BC57-0DAD5F74C11F}"/>
              </a:ext>
            </a:extLst>
          </p:cNvPr>
          <p:cNvSpPr>
            <a:spLocks noGrp="1"/>
          </p:cNvSpPr>
          <p:nvPr>
            <p:ph idx="1"/>
          </p:nvPr>
        </p:nvSpPr>
        <p:spPr>
          <a:xfrm>
            <a:off x="3320374" y="458505"/>
            <a:ext cx="5715000" cy="1579845"/>
          </a:xfrm>
        </p:spPr>
        <p:txBody>
          <a:bodyPr/>
          <a:lstStyle/>
          <a:p>
            <a:r>
              <a:rPr lang="en-US" sz="1400" dirty="0"/>
              <a:t>“A REST API is a way for two computer systems to communicate over HTTP in a similar way to web browsers and servers. Sharing data between two or more systems has always been a fundamental requirement of software development.)</a:t>
            </a:r>
          </a:p>
          <a:p>
            <a:r>
              <a:rPr lang="en-US" sz="1400" dirty="0"/>
              <a:t>“Like any other architectural style, REST also does have it’s own 6 guiding constraints which must be satisfied if an interface needs to be referred as RESTful.”</a:t>
            </a:r>
          </a:p>
        </p:txBody>
      </p:sp>
      <p:sp>
        <p:nvSpPr>
          <p:cNvPr id="5" name="Content Placeholder 1">
            <a:extLst>
              <a:ext uri="{FF2B5EF4-FFF2-40B4-BE49-F238E27FC236}">
                <a16:creationId xmlns:a16="http://schemas.microsoft.com/office/drawing/2014/main" id="{8F334BCD-CB15-494F-8D5B-AD979AA1D4CA}"/>
              </a:ext>
            </a:extLst>
          </p:cNvPr>
          <p:cNvSpPr txBox="1">
            <a:spLocks/>
          </p:cNvSpPr>
          <p:nvPr/>
        </p:nvSpPr>
        <p:spPr>
          <a:xfrm>
            <a:off x="5562600" y="1962150"/>
            <a:ext cx="3472774" cy="2722845"/>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Open API Definition</a:t>
            </a:r>
          </a:p>
          <a:p>
            <a:r>
              <a:rPr lang="en-US" sz="1400" dirty="0">
                <a:solidFill>
                  <a:srgbClr val="7030A0"/>
                </a:solidFill>
              </a:rPr>
              <a:t>API Tags/Groupings</a:t>
            </a:r>
          </a:p>
          <a:p>
            <a:r>
              <a:rPr lang="en-US" sz="1400" dirty="0"/>
              <a:t>A resource has</a:t>
            </a:r>
          </a:p>
          <a:p>
            <a:pPr lvl="1"/>
            <a:r>
              <a:rPr lang="en-US" sz="1200" dirty="0">
                <a:solidFill>
                  <a:srgbClr val="FF0000"/>
                </a:solidFill>
              </a:rPr>
              <a:t>Paths</a:t>
            </a:r>
          </a:p>
          <a:p>
            <a:pPr lvl="1"/>
            <a:r>
              <a:rPr lang="en-US" sz="1200" dirty="0">
                <a:solidFill>
                  <a:srgbClr val="00B050"/>
                </a:solidFill>
              </a:rPr>
              <a:t>Methods</a:t>
            </a:r>
          </a:p>
          <a:p>
            <a:r>
              <a:rPr lang="en-US" sz="1400" dirty="0">
                <a:solidFill>
                  <a:srgbClr val="0070C0"/>
                </a:solidFill>
              </a:rPr>
              <a:t>Schema (Data Formats)</a:t>
            </a:r>
          </a:p>
          <a:p>
            <a:pPr lvl="1"/>
            <a:r>
              <a:rPr lang="en-US" sz="1200" dirty="0">
                <a:solidFill>
                  <a:srgbClr val="0070C0"/>
                </a:solidFill>
              </a:rPr>
              <a:t>Sent on POST and PUT</a:t>
            </a:r>
          </a:p>
          <a:p>
            <a:pPr lvl="1"/>
            <a:r>
              <a:rPr lang="en-US" sz="1200" dirty="0">
                <a:solidFill>
                  <a:srgbClr val="0070C0"/>
                </a:solidFill>
              </a:rPr>
              <a:t>Returned on GET</a:t>
            </a:r>
            <a:br>
              <a:rPr lang="en-US" sz="1200" dirty="0">
                <a:solidFill>
                  <a:srgbClr val="0070C0"/>
                </a:solidFill>
              </a:rPr>
            </a:br>
            <a:endParaRPr lang="en-US" sz="1200" dirty="0">
              <a:solidFill>
                <a:srgbClr val="0070C0"/>
              </a:solidFill>
            </a:endParaRPr>
          </a:p>
          <a:p>
            <a:pPr marL="0" indent="0">
              <a:buNone/>
            </a:pPr>
            <a:r>
              <a:rPr lang="en-US" sz="1400" dirty="0"/>
              <a:t>This material is just FYI and to help with understanding concepts, mapping to DB, ...</a:t>
            </a:r>
          </a:p>
        </p:txBody>
      </p:sp>
      <p:sp>
        <p:nvSpPr>
          <p:cNvPr id="6" name="Rectangle 5">
            <a:extLst>
              <a:ext uri="{FF2B5EF4-FFF2-40B4-BE49-F238E27FC236}">
                <a16:creationId xmlns:a16="http://schemas.microsoft.com/office/drawing/2014/main" id="{BC634DAE-DB35-914E-9FCF-3ED4D21D359A}"/>
              </a:ext>
            </a:extLst>
          </p:cNvPr>
          <p:cNvSpPr/>
          <p:nvPr/>
        </p:nvSpPr>
        <p:spPr>
          <a:xfrm>
            <a:off x="76200" y="2114550"/>
            <a:ext cx="1676400" cy="762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1561E56-7794-8341-8D3A-C26941FEDA33}"/>
              </a:ext>
            </a:extLst>
          </p:cNvPr>
          <p:cNvSpPr/>
          <p:nvPr/>
        </p:nvSpPr>
        <p:spPr>
          <a:xfrm>
            <a:off x="457200" y="2971800"/>
            <a:ext cx="2133600" cy="36195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DB81B1-3115-4845-9148-61F03B1027FD}"/>
              </a:ext>
            </a:extLst>
          </p:cNvPr>
          <p:cNvSpPr/>
          <p:nvPr/>
        </p:nvSpPr>
        <p:spPr>
          <a:xfrm>
            <a:off x="76200" y="2917462"/>
            <a:ext cx="381000" cy="41628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1E0EC0-90A6-2C46-959D-14F28B5FD0FE}"/>
              </a:ext>
            </a:extLst>
          </p:cNvPr>
          <p:cNvSpPr/>
          <p:nvPr/>
        </p:nvSpPr>
        <p:spPr>
          <a:xfrm>
            <a:off x="76200" y="3714750"/>
            <a:ext cx="5349498" cy="8763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899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19ED20-4662-494D-9A44-79B40E8C3D19}"/>
              </a:ext>
            </a:extLst>
          </p:cNvPr>
          <p:cNvSpPr>
            <a:spLocks noGrp="1"/>
          </p:cNvSpPr>
          <p:nvPr>
            <p:ph idx="1"/>
          </p:nvPr>
        </p:nvSpPr>
        <p:spPr>
          <a:xfrm>
            <a:off x="152400" y="1276350"/>
            <a:ext cx="8839200" cy="3200400"/>
          </a:xfrm>
        </p:spPr>
        <p:txBody>
          <a:bodyPr/>
          <a:lstStyle/>
          <a:p>
            <a:r>
              <a:rPr lang="en-US" sz="1800" dirty="0"/>
              <a:t>API: </a:t>
            </a:r>
            <a:r>
              <a:rPr lang="en-US" sz="1800" dirty="0">
                <a:hlinkClick r:id="rId2"/>
              </a:rPr>
              <a:t>https://app.swaggerhub.com/apis/donff2/W4111FantasyBaseball/1.0.0#/</a:t>
            </a:r>
            <a:endParaRPr lang="en-US" sz="1800" dirty="0"/>
          </a:p>
          <a:p>
            <a:r>
              <a:rPr lang="en-US" sz="1800" dirty="0"/>
              <a:t>Starter API project:</a:t>
            </a:r>
          </a:p>
          <a:p>
            <a:pPr lvl="1"/>
            <a:r>
              <a:rPr lang="en-US" sz="1600" dirty="0"/>
              <a:t>App (Postman) </a:t>
            </a:r>
            <a:r>
              <a:rPr lang="en-US" sz="1600" dirty="0">
                <a:hlinkClick r:id="rId3"/>
              </a:rPr>
              <a:t>http://127.0.0.1:5000/api/fantasy_team/BOS20011</a:t>
            </a:r>
            <a:endParaRPr lang="en-US" sz="1600" dirty="0"/>
          </a:p>
          <a:p>
            <a:pPr lvl="1"/>
            <a:r>
              <a:rPr lang="en-US" sz="1600" dirty="0"/>
              <a:t>Project: ~/Dropbox/Columbia/W4111_S21_New/W4111S21/Projects/</a:t>
            </a:r>
            <a:r>
              <a:rPr lang="en-US" sz="1600" dirty="0" err="1"/>
              <a:t>FantasyBaseball</a:t>
            </a:r>
            <a:endParaRPr lang="en-US" sz="1600" dirty="0"/>
          </a:p>
          <a:p>
            <a:pPr lvl="1"/>
            <a:endParaRPr lang="en-US" sz="1600" dirty="0"/>
          </a:p>
          <a:p>
            <a:r>
              <a:rPr lang="en-US" sz="1800" dirty="0"/>
              <a:t>Next Steps:</a:t>
            </a:r>
          </a:p>
          <a:p>
            <a:pPr lvl="1"/>
            <a:r>
              <a:rPr lang="en-US" sz="1600" dirty="0"/>
              <a:t>Will commit the template project, sample code and schedule orientation in recitation.</a:t>
            </a:r>
          </a:p>
          <a:p>
            <a:pPr lvl="1"/>
            <a:r>
              <a:rPr lang="en-US" sz="1600" dirty="0"/>
              <a:t>Will try to provide some UI, but this is not a UI class.</a:t>
            </a:r>
          </a:p>
        </p:txBody>
      </p:sp>
      <p:sp>
        <p:nvSpPr>
          <p:cNvPr id="3" name="Title 2">
            <a:extLst>
              <a:ext uri="{FF2B5EF4-FFF2-40B4-BE49-F238E27FC236}">
                <a16:creationId xmlns:a16="http://schemas.microsoft.com/office/drawing/2014/main" id="{7F02D65B-6CAF-B446-8088-2F97513FA7A5}"/>
              </a:ext>
            </a:extLst>
          </p:cNvPr>
          <p:cNvSpPr>
            <a:spLocks noGrp="1"/>
          </p:cNvSpPr>
          <p:nvPr>
            <p:ph type="title"/>
          </p:nvPr>
        </p:nvSpPr>
        <p:spPr/>
        <p:txBody>
          <a:bodyPr/>
          <a:lstStyle/>
          <a:p>
            <a:r>
              <a:rPr lang="en-US" dirty="0"/>
              <a:t>Demo and Next Steps</a:t>
            </a:r>
          </a:p>
        </p:txBody>
      </p:sp>
    </p:spTree>
    <p:extLst>
      <p:ext uri="{BB962C8B-B14F-4D97-AF65-F5344CB8AC3E}">
        <p14:creationId xmlns:p14="http://schemas.microsoft.com/office/powerpoint/2010/main" val="1110426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Analysis System</a:t>
            </a:r>
          </a:p>
        </p:txBody>
      </p:sp>
      <p:sp>
        <p:nvSpPr>
          <p:cNvPr id="9" name="TextBox 9">
            <a:extLst>
              <a:ext uri="{FF2B5EF4-FFF2-40B4-BE49-F238E27FC236}">
                <a16:creationId xmlns:a16="http://schemas.microsoft.com/office/drawing/2014/main" id="{9F780783-DCCE-F344-AF71-A2F9DAADFF6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1808401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7F1C0F-5701-FF48-AC3B-04B33749AE08}"/>
              </a:ext>
            </a:extLst>
          </p:cNvPr>
          <p:cNvSpPr>
            <a:spLocks noGrp="1"/>
          </p:cNvSpPr>
          <p:nvPr>
            <p:ph idx="1"/>
          </p:nvPr>
        </p:nvSpPr>
        <p:spPr>
          <a:xfrm>
            <a:off x="172570" y="487446"/>
            <a:ext cx="8839200" cy="1113754"/>
          </a:xfrm>
        </p:spPr>
        <p:txBody>
          <a:bodyPr/>
          <a:lstStyle/>
          <a:p>
            <a:r>
              <a:rPr lang="en-US" sz="1600" dirty="0"/>
              <a:t>Focus is on the Analysis Data System (Primary Focus):</a:t>
            </a:r>
          </a:p>
          <a:p>
            <a:pPr lvl="1"/>
            <a:r>
              <a:rPr lang="en-US" sz="1400" dirty="0"/>
              <a:t>Data Lake is source data, imported and added to common database/model. (e.g. </a:t>
            </a:r>
            <a:r>
              <a:rPr lang="en-US" sz="1400" dirty="0" err="1"/>
              <a:t>Lahman</a:t>
            </a:r>
            <a:r>
              <a:rPr lang="en-US" sz="1400" dirty="0"/>
              <a:t> Baseball DB)</a:t>
            </a:r>
          </a:p>
          <a:p>
            <a:pPr lvl="1"/>
            <a:r>
              <a:rPr lang="en-US" sz="1400" dirty="0"/>
              <a:t>Analysis data is transformed data suitable for analysis, and analysis results. (e.g. Transformed </a:t>
            </a:r>
            <a:r>
              <a:rPr lang="en-US" sz="1400" dirty="0" err="1"/>
              <a:t>Lahman’s</a:t>
            </a:r>
            <a:r>
              <a:rPr lang="en-US" sz="1400" dirty="0"/>
              <a:t> Data)</a:t>
            </a:r>
          </a:p>
          <a:p>
            <a:r>
              <a:rPr lang="en-US" sz="1600" dirty="0"/>
              <a:t>Various analysis and processing tools use the data for insight, visualization, etc. (e.g. </a:t>
            </a:r>
            <a:r>
              <a:rPr lang="en-US" sz="1600" dirty="0" err="1"/>
              <a:t>Jupyter</a:t>
            </a:r>
            <a:r>
              <a:rPr lang="en-US" sz="1600" dirty="0"/>
              <a:t>, Pandas)</a:t>
            </a:r>
          </a:p>
        </p:txBody>
      </p:sp>
      <p:sp>
        <p:nvSpPr>
          <p:cNvPr id="3" name="Title 2">
            <a:extLst>
              <a:ext uri="{FF2B5EF4-FFF2-40B4-BE49-F238E27FC236}">
                <a16:creationId xmlns:a16="http://schemas.microsoft.com/office/drawing/2014/main" id="{BC111B39-1D3A-A943-9C5C-7A768BAAD90F}"/>
              </a:ext>
            </a:extLst>
          </p:cNvPr>
          <p:cNvSpPr>
            <a:spLocks noGrp="1"/>
          </p:cNvSpPr>
          <p:nvPr>
            <p:ph type="title"/>
          </p:nvPr>
        </p:nvSpPr>
        <p:spPr/>
        <p:txBody>
          <a:bodyPr/>
          <a:lstStyle/>
          <a:p>
            <a:r>
              <a:rPr lang="en-US" dirty="0"/>
              <a:t>Analysis System – Fantasy Baseball Concept</a:t>
            </a:r>
          </a:p>
        </p:txBody>
      </p:sp>
      <p:sp>
        <p:nvSpPr>
          <p:cNvPr id="4" name="Rounded Rectangle 3">
            <a:extLst>
              <a:ext uri="{FF2B5EF4-FFF2-40B4-BE49-F238E27FC236}">
                <a16:creationId xmlns:a16="http://schemas.microsoft.com/office/drawing/2014/main" id="{6F82D6BB-A840-BB4F-9A17-EAFDA2424D1D}"/>
              </a:ext>
            </a:extLst>
          </p:cNvPr>
          <p:cNvSpPr/>
          <p:nvPr/>
        </p:nvSpPr>
        <p:spPr>
          <a:xfrm>
            <a:off x="381001" y="2779236"/>
            <a:ext cx="6934200" cy="1759527"/>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Analysis Data System</a:t>
            </a:r>
          </a:p>
        </p:txBody>
      </p:sp>
      <p:sp>
        <p:nvSpPr>
          <p:cNvPr id="5" name="Rounded Rectangle 4">
            <a:extLst>
              <a:ext uri="{FF2B5EF4-FFF2-40B4-BE49-F238E27FC236}">
                <a16:creationId xmlns:a16="http://schemas.microsoft.com/office/drawing/2014/main" id="{48252F36-C8DB-674C-866D-17BA2AEBAD9F}"/>
              </a:ext>
            </a:extLst>
          </p:cNvPr>
          <p:cNvSpPr/>
          <p:nvPr/>
        </p:nvSpPr>
        <p:spPr>
          <a:xfrm>
            <a:off x="533399" y="3257550"/>
            <a:ext cx="2590800" cy="1219200"/>
          </a:xfrm>
          <a:prstGeom prst="roundRec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Analysis Data</a:t>
            </a:r>
          </a:p>
          <a:p>
            <a:pPr algn="ctr"/>
            <a:endParaRPr lang="en-US" dirty="0"/>
          </a:p>
          <a:p>
            <a:pPr algn="ctr"/>
            <a:r>
              <a:rPr lang="en-US" sz="1200" dirty="0"/>
              <a:t>Transformed for analysis.</a:t>
            </a:r>
            <a:br>
              <a:rPr lang="en-US" sz="1200" dirty="0"/>
            </a:br>
            <a:r>
              <a:rPr lang="en-US" sz="1200" dirty="0"/>
              <a:t>Analyzed and derived information.</a:t>
            </a:r>
          </a:p>
          <a:p>
            <a:pPr algn="ctr"/>
            <a:endParaRPr lang="en-US" dirty="0"/>
          </a:p>
        </p:txBody>
      </p:sp>
      <p:sp>
        <p:nvSpPr>
          <p:cNvPr id="6" name="Rounded Rectangle 5">
            <a:extLst>
              <a:ext uri="{FF2B5EF4-FFF2-40B4-BE49-F238E27FC236}">
                <a16:creationId xmlns:a16="http://schemas.microsoft.com/office/drawing/2014/main" id="{DE7EDF3B-6A07-3243-95EE-BA369C8FAF31}"/>
              </a:ext>
            </a:extLst>
          </p:cNvPr>
          <p:cNvSpPr/>
          <p:nvPr/>
        </p:nvSpPr>
        <p:spPr>
          <a:xfrm>
            <a:off x="4419599" y="3246606"/>
            <a:ext cx="2590800" cy="12192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t>Data Lake</a:t>
            </a:r>
          </a:p>
          <a:p>
            <a:pPr algn="ctr"/>
            <a:endParaRPr lang="en-US" dirty="0"/>
          </a:p>
          <a:p>
            <a:pPr algn="ctr"/>
            <a:r>
              <a:rPr lang="en-US" sz="1200" dirty="0"/>
              <a:t>Loaded, unprocessed</a:t>
            </a:r>
            <a:br>
              <a:rPr lang="en-US" sz="1200" dirty="0"/>
            </a:br>
            <a:r>
              <a:rPr lang="en-US" sz="1200" dirty="0"/>
              <a:t>Original input data.</a:t>
            </a:r>
          </a:p>
        </p:txBody>
      </p:sp>
      <p:sp>
        <p:nvSpPr>
          <p:cNvPr id="7" name="Left Brace 6">
            <a:extLst>
              <a:ext uri="{FF2B5EF4-FFF2-40B4-BE49-F238E27FC236}">
                <a16:creationId xmlns:a16="http://schemas.microsoft.com/office/drawing/2014/main" id="{F7CFEF93-7B2C-024A-B93C-F0E110955F30}"/>
              </a:ext>
            </a:extLst>
          </p:cNvPr>
          <p:cNvSpPr/>
          <p:nvPr/>
        </p:nvSpPr>
        <p:spPr>
          <a:xfrm>
            <a:off x="7467600" y="2495550"/>
            <a:ext cx="533400" cy="189081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8" name="TextBox 7">
            <a:extLst>
              <a:ext uri="{FF2B5EF4-FFF2-40B4-BE49-F238E27FC236}">
                <a16:creationId xmlns:a16="http://schemas.microsoft.com/office/drawing/2014/main" id="{3D418E87-5F29-4544-8C35-82FD39272C82}"/>
              </a:ext>
            </a:extLst>
          </p:cNvPr>
          <p:cNvSpPr txBox="1"/>
          <p:nvPr/>
        </p:nvSpPr>
        <p:spPr>
          <a:xfrm>
            <a:off x="7869232" y="2779237"/>
            <a:ext cx="1025537" cy="1323439"/>
          </a:xfrm>
          <a:prstGeom prst="rect">
            <a:avLst/>
          </a:prstGeom>
          <a:noFill/>
        </p:spPr>
        <p:txBody>
          <a:bodyPr wrap="none" rtlCol="0">
            <a:spAutoFit/>
          </a:bodyPr>
          <a:lstStyle/>
          <a:p>
            <a:pPr algn="ctr"/>
            <a:r>
              <a:rPr lang="en-US" sz="1600" dirty="0">
                <a:solidFill>
                  <a:srgbClr val="FF0000"/>
                </a:solidFill>
              </a:rPr>
              <a:t>Data</a:t>
            </a:r>
          </a:p>
          <a:p>
            <a:pPr algn="ctr"/>
            <a:r>
              <a:rPr lang="en-US" sz="1600" dirty="0">
                <a:solidFill>
                  <a:srgbClr val="FF0000"/>
                </a:solidFill>
              </a:rPr>
              <a:t>Transform</a:t>
            </a:r>
          </a:p>
          <a:p>
            <a:pPr algn="ctr"/>
            <a:r>
              <a:rPr lang="en-US" sz="1600" dirty="0">
                <a:solidFill>
                  <a:srgbClr val="FF0000"/>
                </a:solidFill>
              </a:rPr>
              <a:t>And</a:t>
            </a:r>
            <a:br>
              <a:rPr lang="en-US" sz="1600" dirty="0">
                <a:solidFill>
                  <a:srgbClr val="FF0000"/>
                </a:solidFill>
              </a:rPr>
            </a:br>
            <a:r>
              <a:rPr lang="en-US" sz="1600" dirty="0">
                <a:solidFill>
                  <a:srgbClr val="FF0000"/>
                </a:solidFill>
              </a:rPr>
              <a:t>Load</a:t>
            </a:r>
            <a:br>
              <a:rPr lang="en-US" sz="1600" dirty="0">
                <a:solidFill>
                  <a:srgbClr val="FF0000"/>
                </a:solidFill>
              </a:rPr>
            </a:br>
            <a:r>
              <a:rPr lang="en-US" sz="1600" dirty="0">
                <a:solidFill>
                  <a:srgbClr val="FF0000"/>
                </a:solidFill>
              </a:rPr>
              <a:t>Processes</a:t>
            </a:r>
          </a:p>
        </p:txBody>
      </p:sp>
      <p:sp>
        <p:nvSpPr>
          <p:cNvPr id="9" name="Left Arrow 8">
            <a:extLst>
              <a:ext uri="{FF2B5EF4-FFF2-40B4-BE49-F238E27FC236}">
                <a16:creationId xmlns:a16="http://schemas.microsoft.com/office/drawing/2014/main" id="{0EF57D9D-28A2-2943-8A32-0368AABE0AFB}"/>
              </a:ext>
            </a:extLst>
          </p:cNvPr>
          <p:cNvSpPr/>
          <p:nvPr/>
        </p:nvSpPr>
        <p:spPr>
          <a:xfrm>
            <a:off x="3124200" y="3339794"/>
            <a:ext cx="1219201"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C0ACEA-62C9-A54C-8753-24181B0CD2FD}"/>
              </a:ext>
            </a:extLst>
          </p:cNvPr>
          <p:cNvSpPr txBox="1"/>
          <p:nvPr/>
        </p:nvSpPr>
        <p:spPr>
          <a:xfrm>
            <a:off x="3120728" y="3790645"/>
            <a:ext cx="1302343" cy="584775"/>
          </a:xfrm>
          <a:prstGeom prst="rect">
            <a:avLst/>
          </a:prstGeom>
          <a:noFill/>
        </p:spPr>
        <p:txBody>
          <a:bodyPr wrap="none" rtlCol="0">
            <a:spAutoFit/>
          </a:bodyPr>
          <a:lstStyle/>
          <a:p>
            <a:pPr algn="ctr"/>
            <a:r>
              <a:rPr lang="en-US" sz="1600" dirty="0">
                <a:solidFill>
                  <a:srgbClr val="7030A0"/>
                </a:solidFill>
              </a:rPr>
              <a:t>Data/Schema</a:t>
            </a:r>
            <a:br>
              <a:rPr lang="en-US" sz="1600" dirty="0">
                <a:solidFill>
                  <a:srgbClr val="7030A0"/>
                </a:solidFill>
              </a:rPr>
            </a:br>
            <a:r>
              <a:rPr lang="en-US" sz="1600" dirty="0">
                <a:solidFill>
                  <a:srgbClr val="7030A0"/>
                </a:solidFill>
              </a:rPr>
              <a:t>Transform</a:t>
            </a:r>
          </a:p>
        </p:txBody>
      </p:sp>
      <p:sp>
        <p:nvSpPr>
          <p:cNvPr id="11" name="Rounded Rectangle 10">
            <a:extLst>
              <a:ext uri="{FF2B5EF4-FFF2-40B4-BE49-F238E27FC236}">
                <a16:creationId xmlns:a16="http://schemas.microsoft.com/office/drawing/2014/main" id="{C816A7C3-7C50-AF43-B9B7-0DCA32454505}"/>
              </a:ext>
            </a:extLst>
          </p:cNvPr>
          <p:cNvSpPr/>
          <p:nvPr/>
        </p:nvSpPr>
        <p:spPr>
          <a:xfrm>
            <a:off x="381000" y="1809750"/>
            <a:ext cx="6857997" cy="883231"/>
          </a:xfrm>
          <a:prstGeom prst="roundRect">
            <a:avLst/>
          </a:prstGeom>
          <a:solidFill>
            <a:schemeClr val="bg1">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1"/>
                </a:solidFill>
              </a:rPr>
              <a:t>Analysis and Processing Tools System</a:t>
            </a:r>
          </a:p>
        </p:txBody>
      </p:sp>
      <p:sp>
        <p:nvSpPr>
          <p:cNvPr id="12" name="Left Arrow 11">
            <a:extLst>
              <a:ext uri="{FF2B5EF4-FFF2-40B4-BE49-F238E27FC236}">
                <a16:creationId xmlns:a16="http://schemas.microsoft.com/office/drawing/2014/main" id="{94AC4CF6-7254-9A46-BBDC-DB82ED2AD9AC}"/>
              </a:ext>
            </a:extLst>
          </p:cNvPr>
          <p:cNvSpPr/>
          <p:nvPr/>
        </p:nvSpPr>
        <p:spPr>
          <a:xfrm rot="2967609">
            <a:off x="4654794" y="2521030"/>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C096F62E-9FB5-5E4E-A543-8FF9317D1F93}"/>
              </a:ext>
            </a:extLst>
          </p:cNvPr>
          <p:cNvSpPr/>
          <p:nvPr/>
        </p:nvSpPr>
        <p:spPr>
          <a:xfrm rot="18983018">
            <a:off x="2046472" y="2567448"/>
            <a:ext cx="9486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E2361B9-2D9E-4741-9BA0-5BDEABD5E403}"/>
              </a:ext>
            </a:extLst>
          </p:cNvPr>
          <p:cNvPicPr>
            <a:picLocks noChangeAspect="1"/>
          </p:cNvPicPr>
          <p:nvPr/>
        </p:nvPicPr>
        <p:blipFill>
          <a:blip r:embed="rId2"/>
          <a:stretch>
            <a:fillRect/>
          </a:stretch>
        </p:blipFill>
        <p:spPr>
          <a:xfrm>
            <a:off x="4167458" y="2150913"/>
            <a:ext cx="516412" cy="516412"/>
          </a:xfrm>
          <a:prstGeom prst="rect">
            <a:avLst/>
          </a:prstGeom>
        </p:spPr>
      </p:pic>
      <p:pic>
        <p:nvPicPr>
          <p:cNvPr id="16" name="Picture 15">
            <a:extLst>
              <a:ext uri="{FF2B5EF4-FFF2-40B4-BE49-F238E27FC236}">
                <a16:creationId xmlns:a16="http://schemas.microsoft.com/office/drawing/2014/main" id="{338BAAA2-BD5B-2D49-9F09-810F28DCFDFC}"/>
              </a:ext>
            </a:extLst>
          </p:cNvPr>
          <p:cNvPicPr>
            <a:picLocks noChangeAspect="1"/>
          </p:cNvPicPr>
          <p:nvPr/>
        </p:nvPicPr>
        <p:blipFill>
          <a:blip r:embed="rId2"/>
          <a:stretch>
            <a:fillRect/>
          </a:stretch>
        </p:blipFill>
        <p:spPr>
          <a:xfrm>
            <a:off x="3593356" y="2150913"/>
            <a:ext cx="516412" cy="516412"/>
          </a:xfrm>
          <a:prstGeom prst="rect">
            <a:avLst/>
          </a:prstGeom>
        </p:spPr>
      </p:pic>
      <p:pic>
        <p:nvPicPr>
          <p:cNvPr id="17" name="Picture 16">
            <a:extLst>
              <a:ext uri="{FF2B5EF4-FFF2-40B4-BE49-F238E27FC236}">
                <a16:creationId xmlns:a16="http://schemas.microsoft.com/office/drawing/2014/main" id="{7AE7934C-2016-F845-81A6-5879200F3E15}"/>
              </a:ext>
            </a:extLst>
          </p:cNvPr>
          <p:cNvPicPr>
            <a:picLocks noChangeAspect="1"/>
          </p:cNvPicPr>
          <p:nvPr/>
        </p:nvPicPr>
        <p:blipFill>
          <a:blip r:embed="rId2"/>
          <a:stretch>
            <a:fillRect/>
          </a:stretch>
        </p:blipFill>
        <p:spPr>
          <a:xfrm>
            <a:off x="3019254" y="2150913"/>
            <a:ext cx="516412" cy="516412"/>
          </a:xfrm>
          <a:prstGeom prst="rect">
            <a:avLst/>
          </a:prstGeom>
        </p:spPr>
      </p:pic>
      <p:pic>
        <p:nvPicPr>
          <p:cNvPr id="18" name="Picture 17">
            <a:extLst>
              <a:ext uri="{FF2B5EF4-FFF2-40B4-BE49-F238E27FC236}">
                <a16:creationId xmlns:a16="http://schemas.microsoft.com/office/drawing/2014/main" id="{8D95EB86-426A-9945-9CCF-E7FD75E1FE2C}"/>
              </a:ext>
            </a:extLst>
          </p:cNvPr>
          <p:cNvPicPr>
            <a:picLocks noChangeAspect="1"/>
          </p:cNvPicPr>
          <p:nvPr/>
        </p:nvPicPr>
        <p:blipFill>
          <a:blip r:embed="rId3"/>
          <a:stretch>
            <a:fillRect/>
          </a:stretch>
        </p:blipFill>
        <p:spPr>
          <a:xfrm>
            <a:off x="686859" y="1864736"/>
            <a:ext cx="767958" cy="767958"/>
          </a:xfrm>
          <a:prstGeom prst="rect">
            <a:avLst/>
          </a:prstGeom>
        </p:spPr>
      </p:pic>
      <p:sp>
        <p:nvSpPr>
          <p:cNvPr id="19" name="Left Arrow 18">
            <a:extLst>
              <a:ext uri="{FF2B5EF4-FFF2-40B4-BE49-F238E27FC236}">
                <a16:creationId xmlns:a16="http://schemas.microsoft.com/office/drawing/2014/main" id="{7EBE3745-5BBE-DB45-BC45-FE607A7013AB}"/>
              </a:ext>
            </a:extLst>
          </p:cNvPr>
          <p:cNvSpPr/>
          <p:nvPr/>
        </p:nvSpPr>
        <p:spPr>
          <a:xfrm rot="5400000">
            <a:off x="755547" y="2673535"/>
            <a:ext cx="565363" cy="516412"/>
          </a:xfrm>
          <a:prstGeom prst="leftArrow">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5B3E1C-5ED9-AB4E-9C07-CF6ED9D16A74}"/>
              </a:ext>
            </a:extLst>
          </p:cNvPr>
          <p:cNvSpPr txBox="1"/>
          <p:nvPr/>
        </p:nvSpPr>
        <p:spPr>
          <a:xfrm>
            <a:off x="1572131" y="1910317"/>
            <a:ext cx="833498" cy="584775"/>
          </a:xfrm>
          <a:prstGeom prst="rect">
            <a:avLst/>
          </a:prstGeom>
          <a:noFill/>
        </p:spPr>
        <p:txBody>
          <a:bodyPr wrap="none" rtlCol="0">
            <a:spAutoFit/>
          </a:bodyPr>
          <a:lstStyle/>
          <a:p>
            <a:pPr algn="ctr"/>
            <a:r>
              <a:rPr lang="en-US" sz="1600" dirty="0">
                <a:solidFill>
                  <a:srgbClr val="7030A0"/>
                </a:solidFill>
              </a:rPr>
              <a:t>Results</a:t>
            </a:r>
            <a:br>
              <a:rPr lang="en-US" sz="1600" dirty="0">
                <a:solidFill>
                  <a:srgbClr val="7030A0"/>
                </a:solidFill>
              </a:rPr>
            </a:br>
            <a:r>
              <a:rPr lang="en-US" sz="1600" dirty="0">
                <a:solidFill>
                  <a:srgbClr val="7030A0"/>
                </a:solidFill>
              </a:rPr>
              <a:t>Reports</a:t>
            </a:r>
          </a:p>
        </p:txBody>
      </p:sp>
    </p:spTree>
    <p:extLst>
      <p:ext uri="{BB962C8B-B14F-4D97-AF65-F5344CB8AC3E}">
        <p14:creationId xmlns:p14="http://schemas.microsoft.com/office/powerpoint/2010/main" val="3661910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05CD64-23F2-C24B-8A7D-ABF1693C114B}"/>
              </a:ext>
            </a:extLst>
          </p:cNvPr>
          <p:cNvSpPr>
            <a:spLocks noGrp="1"/>
          </p:cNvSpPr>
          <p:nvPr>
            <p:ph idx="1"/>
          </p:nvPr>
        </p:nvSpPr>
        <p:spPr>
          <a:xfrm>
            <a:off x="152400" y="590550"/>
            <a:ext cx="8915400" cy="4038600"/>
          </a:xfrm>
        </p:spPr>
        <p:txBody>
          <a:bodyPr/>
          <a:lstStyle/>
          <a:p>
            <a:r>
              <a:rPr lang="en-US" sz="1600" dirty="0"/>
              <a:t>This is a database class. So, the raw data to analysis data is a focus.</a:t>
            </a:r>
          </a:p>
          <a:p>
            <a:r>
              <a:rPr lang="en-US" sz="1600" dirty="0"/>
              <a:t>Consider the following requirement.</a:t>
            </a:r>
          </a:p>
          <a:p>
            <a:pPr lvl="1"/>
            <a:r>
              <a:rPr lang="en-US" sz="1400" dirty="0"/>
              <a:t>I want to be able to predict a player’s performance relative to salary based on history.</a:t>
            </a:r>
          </a:p>
          <a:p>
            <a:pPr lvl="1"/>
            <a:r>
              <a:rPr lang="en-US" sz="1400" dirty="0"/>
              <a:t>The first step is joining information from several tables, e.g.</a:t>
            </a:r>
          </a:p>
          <a:p>
            <a:pPr lvl="2"/>
            <a:r>
              <a:rPr lang="en-US" sz="1200" dirty="0"/>
              <a:t>Appearances.</a:t>
            </a:r>
          </a:p>
          <a:p>
            <a:pPr lvl="2"/>
            <a:r>
              <a:rPr lang="en-US" sz="1200" dirty="0"/>
              <a:t>Batting.</a:t>
            </a:r>
          </a:p>
          <a:p>
            <a:pPr lvl="2"/>
            <a:r>
              <a:rPr lang="en-US" sz="1200" dirty="0"/>
              <a:t>Pitching.</a:t>
            </a:r>
          </a:p>
          <a:p>
            <a:pPr lvl="2"/>
            <a:r>
              <a:rPr lang="en-US" sz="1200" strike="sngStrike" dirty="0"/>
              <a:t>Fielding</a:t>
            </a:r>
            <a:r>
              <a:rPr lang="en-US" sz="1200" dirty="0"/>
              <a:t>. We are not trying to be super accurate about baseball. This is a DB class. We will ignore fielding.</a:t>
            </a:r>
          </a:p>
          <a:p>
            <a:pPr lvl="2"/>
            <a:r>
              <a:rPr lang="en-US" sz="1200" dirty="0"/>
              <a:t>Salary.</a:t>
            </a:r>
          </a:p>
          <a:p>
            <a:pPr lvl="1"/>
            <a:r>
              <a:rPr lang="en-US" sz="1400" dirty="0"/>
              <a:t>We then need to produce a single summary/prediction row. But, this is not as simple as just summing</a:t>
            </a:r>
            <a:br>
              <a:rPr lang="en-US" sz="1400" dirty="0"/>
            </a:br>
            <a:r>
              <a:rPr lang="en-US" sz="1400" dirty="0"/>
              <a:t>and averaging.</a:t>
            </a:r>
          </a:p>
          <a:p>
            <a:pPr lvl="2"/>
            <a:r>
              <a:rPr lang="en-US" sz="1200" dirty="0"/>
              <a:t>A year’s numbers may be low because the player was injured and did not play many games.</a:t>
            </a:r>
          </a:p>
          <a:p>
            <a:pPr lvl="2"/>
            <a:r>
              <a:rPr lang="en-US" sz="1200" dirty="0"/>
              <a:t>The average is not meaningful. Over their career, player’s get better and then worse.</a:t>
            </a:r>
            <a:br>
              <a:rPr lang="en-US" sz="1200" dirty="0"/>
            </a:br>
            <a:r>
              <a:rPr lang="en-US" sz="1200" dirty="0"/>
              <a:t>We want to use averages for historical players but trends for active players.</a:t>
            </a:r>
          </a:p>
          <a:p>
            <a:pPr lvl="2"/>
            <a:r>
              <a:rPr lang="en-US" sz="1200" dirty="0"/>
              <a:t>Salary data is missing. Average salary changed over time and we need to normalize.</a:t>
            </a:r>
          </a:p>
          <a:p>
            <a:pPr lvl="2"/>
            <a:r>
              <a:rPr lang="en-US" sz="1200" b="1" dirty="0"/>
              <a:t>Absolute numbers do not matter. What matters is relative performance to other players</a:t>
            </a:r>
            <a:r>
              <a:rPr lang="en-US" sz="1200" dirty="0"/>
              <a:t>.</a:t>
            </a:r>
          </a:p>
          <a:p>
            <a:r>
              <a:rPr lang="en-US" sz="1600" dirty="0"/>
              <a:t>Let’s just do a very simple example. Career summary of annual performance relative to averages.</a:t>
            </a:r>
          </a:p>
        </p:txBody>
      </p:sp>
      <p:sp>
        <p:nvSpPr>
          <p:cNvPr id="3" name="Title 2">
            <a:extLst>
              <a:ext uri="{FF2B5EF4-FFF2-40B4-BE49-F238E27FC236}">
                <a16:creationId xmlns:a16="http://schemas.microsoft.com/office/drawing/2014/main" id="{99D6E827-ABDE-834A-B6C1-F644DFFA0061}"/>
              </a:ext>
            </a:extLst>
          </p:cNvPr>
          <p:cNvSpPr>
            <a:spLocks noGrp="1"/>
          </p:cNvSpPr>
          <p:nvPr>
            <p:ph type="title"/>
          </p:nvPr>
        </p:nvSpPr>
        <p:spPr/>
        <p:txBody>
          <a:bodyPr/>
          <a:lstStyle/>
          <a:p>
            <a:r>
              <a:rPr lang="en-US" dirty="0"/>
              <a:t>Data Lake to Analysis Data</a:t>
            </a:r>
          </a:p>
        </p:txBody>
      </p:sp>
      <p:sp>
        <p:nvSpPr>
          <p:cNvPr id="4" name="TextBox 3">
            <a:extLst>
              <a:ext uri="{FF2B5EF4-FFF2-40B4-BE49-F238E27FC236}">
                <a16:creationId xmlns:a16="http://schemas.microsoft.com/office/drawing/2014/main" id="{D5583EF8-82BB-FF4F-827B-6871AB6BC40B}"/>
              </a:ext>
            </a:extLst>
          </p:cNvPr>
          <p:cNvSpPr txBox="1"/>
          <p:nvPr/>
        </p:nvSpPr>
        <p:spPr>
          <a:xfrm>
            <a:off x="6705600" y="3486150"/>
            <a:ext cx="2362200" cy="646331"/>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rgbClr val="FF0000"/>
                </a:solidFill>
              </a:rPr>
              <a:t>We will not do these now.</a:t>
            </a:r>
          </a:p>
          <a:p>
            <a:pPr marL="285750" indent="-285750">
              <a:buFont typeface="Arial" panose="020B0604020202020204" pitchFamily="34" charset="0"/>
              <a:buChar char="•"/>
            </a:pPr>
            <a:r>
              <a:rPr lang="en-US" sz="1200" b="1" dirty="0">
                <a:solidFill>
                  <a:srgbClr val="FF0000"/>
                </a:solidFill>
              </a:rPr>
              <a:t>I will do during other lectures</a:t>
            </a:r>
            <a:br>
              <a:rPr lang="en-US" sz="1200" b="1" dirty="0">
                <a:solidFill>
                  <a:srgbClr val="FF0000"/>
                </a:solidFill>
              </a:rPr>
            </a:br>
            <a:r>
              <a:rPr lang="en-US" sz="1200" b="1" dirty="0">
                <a:solidFill>
                  <a:srgbClr val="FF0000"/>
                </a:solidFill>
              </a:rPr>
              <a:t>and as I do my project.</a:t>
            </a:r>
          </a:p>
        </p:txBody>
      </p:sp>
    </p:spTree>
    <p:extLst>
      <p:ext uri="{BB962C8B-B14F-4D97-AF65-F5344CB8AC3E}">
        <p14:creationId xmlns:p14="http://schemas.microsoft.com/office/powerpoint/2010/main" val="1373892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09327-D220-7443-BB6A-0E6BD9CC8D38}"/>
              </a:ext>
            </a:extLst>
          </p:cNvPr>
          <p:cNvSpPr>
            <a:spLocks noGrp="1"/>
          </p:cNvSpPr>
          <p:nvPr>
            <p:ph idx="1"/>
          </p:nvPr>
        </p:nvSpPr>
        <p:spPr>
          <a:xfrm>
            <a:off x="86284" y="514351"/>
            <a:ext cx="8839200" cy="4114800"/>
          </a:xfrm>
        </p:spPr>
        <p:txBody>
          <a:bodyPr/>
          <a:lstStyle/>
          <a:p>
            <a:pPr marL="0" indent="0">
              <a:spcBef>
                <a:spcPts val="0"/>
              </a:spcBef>
              <a:buNone/>
            </a:pPr>
            <a:r>
              <a:rPr lang="en-US" sz="800" dirty="0">
                <a:solidFill>
                  <a:srgbClr val="CC7832"/>
                </a:solidFill>
              </a:rPr>
              <a:t>with </a:t>
            </a:r>
            <a:r>
              <a:rPr lang="en-US" sz="800" dirty="0" err="1"/>
              <a:t>player_basic</a:t>
            </a:r>
            <a:br>
              <a:rPr lang="en-US" sz="800" dirty="0"/>
            </a:br>
            <a:r>
              <a:rPr lang="en-US" sz="800" dirty="0"/>
              <a:t>    </a:t>
            </a:r>
            <a:r>
              <a:rPr lang="en-US" sz="800" dirty="0">
                <a:solidFill>
                  <a:srgbClr val="CC7832"/>
                </a:solidFill>
              </a:rPr>
              <a:t>as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nameLast</a:t>
            </a:r>
            <a:r>
              <a:rPr lang="en-US" sz="800" dirty="0">
                <a:solidFill>
                  <a:srgbClr val="CC7832"/>
                </a:solidFill>
              </a:rPr>
              <a:t>, </a:t>
            </a:r>
            <a:r>
              <a:rPr lang="en-US" sz="800" dirty="0" err="1">
                <a:solidFill>
                  <a:srgbClr val="9876AA"/>
                </a:solidFill>
              </a:rPr>
              <a:t>nameFirst</a:t>
            </a:r>
            <a:r>
              <a:rPr lang="en-US" sz="800" dirty="0">
                <a:solidFill>
                  <a:srgbClr val="CC7832"/>
                </a:solidFill>
              </a:rPr>
              <a:t>, </a:t>
            </a:r>
            <a:r>
              <a:rPr lang="en-US" sz="800" dirty="0">
                <a:solidFill>
                  <a:srgbClr val="9876AA"/>
                </a:solidFill>
              </a:rPr>
              <a:t>bats</a:t>
            </a:r>
            <a:r>
              <a:rPr lang="en-US" sz="800" dirty="0">
                <a:solidFill>
                  <a:srgbClr val="CC7832"/>
                </a:solidFill>
              </a:rPr>
              <a:t>, </a:t>
            </a:r>
            <a:r>
              <a:rPr lang="en-US" sz="800" dirty="0">
                <a:solidFill>
                  <a:srgbClr val="9876AA"/>
                </a:solidFill>
              </a:rPr>
              <a:t>throws </a:t>
            </a:r>
            <a:r>
              <a:rPr lang="en-US" sz="800" dirty="0">
                <a:solidFill>
                  <a:srgbClr val="CC7832"/>
                </a:solidFill>
              </a:rPr>
              <a:t>from </a:t>
            </a:r>
            <a:r>
              <a:rPr lang="en-US" sz="800" dirty="0"/>
              <a:t>people)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player_appearances_year</a:t>
            </a: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a:t>
            </a:r>
            <a:br>
              <a:rPr lang="en-US" sz="800" dirty="0">
                <a:solidFill>
                  <a:srgbClr val="CC7832"/>
                </a:solidFill>
              </a:rPr>
            </a:br>
            <a:r>
              <a:rPr lang="en-US" sz="800" dirty="0">
                <a:solidFill>
                  <a:srgbClr val="CC7832"/>
                </a:solidFill>
              </a:rPr>
              <a: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g_all</a:t>
            </a:r>
            <a:r>
              <a:rPr lang="en-US" sz="800" dirty="0"/>
              <a:t>) </a:t>
            </a:r>
            <a:r>
              <a:rPr lang="en-US" sz="800" dirty="0">
                <a:solidFill>
                  <a:srgbClr val="CC7832"/>
                </a:solidFill>
              </a:rPr>
              <a:t>as </a:t>
            </a:r>
            <a:r>
              <a:rPr lang="en-US" sz="800" dirty="0" err="1"/>
              <a:t>app_g_all</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gs</a:t>
            </a:r>
            <a:r>
              <a:rPr lang="en-US" sz="800" dirty="0"/>
              <a:t>) </a:t>
            </a:r>
            <a:r>
              <a:rPr lang="en-US" sz="800" dirty="0">
                <a:solidFill>
                  <a:srgbClr val="CC7832"/>
                </a:solidFill>
              </a:rPr>
              <a:t>as </a:t>
            </a:r>
            <a:r>
              <a:rPr lang="en-US" sz="800" dirty="0" err="1"/>
              <a:t>app_g_s</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g_defense</a:t>
            </a:r>
            <a:r>
              <a:rPr lang="en-US" sz="800" dirty="0"/>
              <a:t>) </a:t>
            </a:r>
            <a:r>
              <a:rPr lang="en-US" sz="800" dirty="0">
                <a:solidFill>
                  <a:srgbClr val="CC7832"/>
                </a:solidFill>
              </a:rPr>
              <a:t>as </a:t>
            </a:r>
            <a:r>
              <a:rPr lang="en-US" sz="800" dirty="0" err="1"/>
              <a:t>app_g_defense</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g_p</a:t>
            </a:r>
            <a:r>
              <a:rPr lang="en-US" sz="800" dirty="0"/>
              <a:t>) </a:t>
            </a:r>
            <a:r>
              <a:rPr lang="en-US" sz="800" dirty="0">
                <a:solidFill>
                  <a:srgbClr val="CC7832"/>
                </a:solidFill>
              </a:rPr>
              <a:t>as </a:t>
            </a:r>
            <a:r>
              <a:rPr lang="en-US" sz="800" dirty="0" err="1"/>
              <a:t>app_g_p</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a:t>
            </a:r>
            <a:r>
              <a:rPr lang="en-US" sz="800" dirty="0"/>
              <a:t>) </a:t>
            </a:r>
            <a:r>
              <a:rPr lang="en-US" sz="800" dirty="0">
                <a:solidFill>
                  <a:srgbClr val="CC7832"/>
                </a:solidFill>
              </a:rPr>
              <a:t>as </a:t>
            </a:r>
            <a:r>
              <a:rPr lang="en-US" sz="800" dirty="0" err="1"/>
              <a:t>app_g_c</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g_1b</a:t>
            </a:r>
            <a:r>
              <a:rPr lang="en-US" sz="800" dirty="0"/>
              <a:t>) </a:t>
            </a:r>
            <a:r>
              <a:rPr lang="en-US" sz="800" dirty="0">
                <a:solidFill>
                  <a:srgbClr val="CC7832"/>
                </a:solidFill>
              </a:rPr>
              <a:t>as </a:t>
            </a:r>
            <a:r>
              <a:rPr lang="en-US" sz="800" dirty="0"/>
              <a:t>app_g_1b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g_2b</a:t>
            </a:r>
            <a:r>
              <a:rPr lang="en-US" sz="800" dirty="0"/>
              <a:t>) </a:t>
            </a:r>
            <a:r>
              <a:rPr lang="en-US" sz="800" dirty="0">
                <a:solidFill>
                  <a:srgbClr val="CC7832"/>
                </a:solidFill>
              </a:rPr>
              <a:t>as </a:t>
            </a:r>
            <a:r>
              <a:rPr lang="en-US" sz="800" dirty="0"/>
              <a:t>app_g_2b</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g_3b</a:t>
            </a:r>
            <a:r>
              <a:rPr lang="en-US" sz="800" dirty="0"/>
              <a:t>) </a:t>
            </a:r>
            <a:r>
              <a:rPr lang="en-US" sz="800" dirty="0">
                <a:solidFill>
                  <a:srgbClr val="CC7832"/>
                </a:solidFill>
              </a:rPr>
              <a:t>as </a:t>
            </a:r>
            <a:r>
              <a:rPr lang="en-US" sz="800" dirty="0"/>
              <a:t>app_g_3b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g_ss</a:t>
            </a:r>
            <a:r>
              <a:rPr lang="en-US" sz="800" dirty="0"/>
              <a:t>)</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g_lf</a:t>
            </a:r>
            <a:r>
              <a:rPr lang="en-US" sz="800" dirty="0"/>
              <a:t>) </a:t>
            </a:r>
            <a:r>
              <a:rPr lang="en-US" sz="800" dirty="0">
                <a:solidFill>
                  <a:srgbClr val="CC7832"/>
                </a:solidFill>
              </a:rPr>
              <a:t>as </a:t>
            </a:r>
            <a:r>
              <a:rPr lang="en-US" sz="800" dirty="0" err="1"/>
              <a:t>app_g_lf</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g_cf</a:t>
            </a:r>
            <a:r>
              <a:rPr lang="en-US" sz="800" dirty="0"/>
              <a:t>) </a:t>
            </a:r>
            <a:r>
              <a:rPr lang="en-US" sz="800" dirty="0">
                <a:solidFill>
                  <a:srgbClr val="CC7832"/>
                </a:solidFill>
              </a:rPr>
              <a:t>as </a:t>
            </a:r>
            <a:r>
              <a:rPr lang="en-US" sz="800" dirty="0" err="1"/>
              <a:t>app_g_cf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g_rf</a:t>
            </a:r>
            <a:r>
              <a:rPr lang="en-US" sz="800" dirty="0"/>
              <a:t>) </a:t>
            </a:r>
            <a:r>
              <a:rPr lang="en-US" sz="800" dirty="0">
                <a:solidFill>
                  <a:srgbClr val="CC7832"/>
                </a:solidFill>
              </a:rPr>
              <a:t>as </a:t>
            </a:r>
            <a:r>
              <a:rPr lang="en-US" sz="800" dirty="0" err="1"/>
              <a:t>app_g_rf</a:t>
            </a:r>
            <a:br>
              <a:rPr lang="en-US" sz="800" dirty="0"/>
            </a:br>
            <a:r>
              <a:rPr lang="en-US" sz="800" dirty="0"/>
              <a:t>         </a:t>
            </a:r>
            <a:r>
              <a:rPr lang="en-US" sz="800" dirty="0">
                <a:solidFill>
                  <a:srgbClr val="CC7832"/>
                </a:solidFill>
              </a:rPr>
              <a:t>from </a:t>
            </a:r>
            <a:r>
              <a:rPr lang="en-US" sz="800" dirty="0"/>
              <a:t>appearances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player_batting_year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bat_g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g_batting</a:t>
            </a:r>
            <a:r>
              <a:rPr lang="en-US" sz="800" dirty="0"/>
              <a:t>) </a:t>
            </a:r>
            <a:r>
              <a:rPr lang="en-US" sz="800" dirty="0">
                <a:solidFill>
                  <a:srgbClr val="CC7832"/>
                </a:solidFill>
              </a:rPr>
              <a:t>as </a:t>
            </a:r>
            <a:r>
              <a:rPr lang="en-US" sz="800" dirty="0" err="1"/>
              <a:t>g_batting</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ab</a:t>
            </a:r>
            <a:r>
              <a:rPr lang="en-US" sz="800" dirty="0"/>
              <a:t>) </a:t>
            </a:r>
            <a:r>
              <a:rPr lang="en-US" sz="800" dirty="0">
                <a:solidFill>
                  <a:srgbClr val="CC7832"/>
                </a:solidFill>
              </a:rPr>
              <a:t>as </a:t>
            </a:r>
            <a:r>
              <a:rPr lang="en-US" sz="800" dirty="0" err="1"/>
              <a:t>bat_ab</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r</a:t>
            </a:r>
            <a:r>
              <a:rPr lang="en-US" sz="800" dirty="0"/>
              <a:t>) </a:t>
            </a:r>
            <a:r>
              <a:rPr lang="en-US" sz="800" dirty="0">
                <a:solidFill>
                  <a:srgbClr val="CC7832"/>
                </a:solidFill>
              </a:rPr>
              <a:t>as </a:t>
            </a:r>
            <a:r>
              <a:rPr lang="en-US" sz="800" dirty="0" err="1"/>
              <a:t>bat_r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err="1"/>
              <a:t>bat_h</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a:t>
            </a:r>
            <a:r>
              <a:rPr lang="en-US" sz="800" dirty="0">
                <a:solidFill>
                  <a:srgbClr val="9876AA"/>
                </a:solidFill>
              </a:rPr>
              <a:t>`2b`</a:t>
            </a:r>
            <a:r>
              <a:rPr lang="en-US" sz="800" dirty="0"/>
              <a:t>-</a:t>
            </a:r>
            <a:r>
              <a:rPr lang="en-US" sz="800" dirty="0">
                <a:solidFill>
                  <a:srgbClr val="9876AA"/>
                </a:solidFill>
              </a:rPr>
              <a:t>`3b`</a:t>
            </a:r>
            <a:r>
              <a:rPr lang="en-US" sz="800" dirty="0"/>
              <a:t>-</a:t>
            </a:r>
            <a:r>
              <a:rPr lang="en-US" sz="800" dirty="0">
                <a:solidFill>
                  <a:srgbClr val="9876AA"/>
                </a:solidFill>
              </a:rPr>
              <a:t>hr</a:t>
            </a:r>
            <a:r>
              <a:rPr lang="en-US" sz="800" dirty="0"/>
              <a:t>) </a:t>
            </a:r>
            <a:r>
              <a:rPr lang="en-US" sz="800" dirty="0">
                <a:solidFill>
                  <a:srgbClr val="CC7832"/>
                </a:solidFill>
              </a:rPr>
              <a:t>as </a:t>
            </a:r>
            <a:r>
              <a:rPr lang="en-US" sz="800" dirty="0"/>
              <a:t>bat_1</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bat_2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bat_3</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bat_hr</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rbi</a:t>
            </a:r>
            <a:r>
              <a:rPr lang="en-US" sz="800" dirty="0"/>
              <a:t>) </a:t>
            </a:r>
            <a:r>
              <a:rPr lang="en-US" sz="800" dirty="0">
                <a:solidFill>
                  <a:srgbClr val="CC7832"/>
                </a:solidFill>
              </a:rPr>
              <a:t>as </a:t>
            </a:r>
            <a:r>
              <a:rPr lang="en-US" sz="800" dirty="0" err="1"/>
              <a:t>bat_rbi</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sh</a:t>
            </a:r>
            <a:r>
              <a:rPr lang="en-US" sz="800" dirty="0"/>
              <a:t>) </a:t>
            </a:r>
            <a:r>
              <a:rPr lang="en-US" sz="800" dirty="0">
                <a:solidFill>
                  <a:srgbClr val="CC7832"/>
                </a:solidFill>
              </a:rPr>
              <a:t>as </a:t>
            </a:r>
            <a:r>
              <a:rPr lang="en-US" sz="800" dirty="0" err="1"/>
              <a:t>bat_sh</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sf</a:t>
            </a:r>
            <a:r>
              <a:rPr lang="en-US" sz="800" dirty="0"/>
              <a:t>) </a:t>
            </a:r>
            <a:r>
              <a:rPr lang="en-US" sz="800" dirty="0">
                <a:solidFill>
                  <a:srgbClr val="CC7832"/>
                </a:solidFill>
              </a:rPr>
              <a:t>as </a:t>
            </a:r>
            <a:r>
              <a:rPr lang="en-US" sz="800" dirty="0" err="1"/>
              <a:t>bat_sf</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`2b`</a:t>
            </a:r>
            <a:r>
              <a:rPr lang="en-US" sz="800" dirty="0"/>
              <a:t>) </a:t>
            </a:r>
            <a:r>
              <a:rPr lang="en-US" sz="800" dirty="0">
                <a:solidFill>
                  <a:srgbClr val="CC7832"/>
                </a:solidFill>
              </a:rPr>
              <a:t>as </a:t>
            </a:r>
            <a:r>
              <a:rPr lang="en-US" sz="800" dirty="0"/>
              <a:t>b2</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`3b`</a:t>
            </a:r>
            <a:r>
              <a:rPr lang="en-US" sz="800" dirty="0"/>
              <a:t>) </a:t>
            </a:r>
            <a:r>
              <a:rPr lang="en-US" sz="800" dirty="0">
                <a:solidFill>
                  <a:srgbClr val="CC7832"/>
                </a:solidFill>
              </a:rPr>
              <a:t>as </a:t>
            </a:r>
            <a:r>
              <a:rPr lang="en-US" sz="800" dirty="0"/>
              <a:t>b3</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a:t>bb</a:t>
            </a:r>
            <a:br>
              <a:rPr lang="en-US" sz="800" dirty="0"/>
            </a:br>
            <a:r>
              <a:rPr lang="en-US" sz="800" dirty="0"/>
              <a:t>        </a:t>
            </a:r>
            <a:r>
              <a:rPr lang="en-US" sz="800" dirty="0">
                <a:solidFill>
                  <a:srgbClr val="CC7832"/>
                </a:solidFill>
              </a:rPr>
              <a:t>from </a:t>
            </a:r>
            <a:r>
              <a:rPr lang="en-US" sz="800" dirty="0"/>
              <a:t>batting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err="1"/>
              <a:t>player_pitching_year</a:t>
            </a:r>
            <a:br>
              <a:rPr lang="en-US" sz="800" dirty="0"/>
            </a:br>
            <a:r>
              <a:rPr lang="en-US" sz="800" dirty="0"/>
              <a:t>    </a:t>
            </a:r>
            <a:r>
              <a:rPr lang="en-US" sz="800" dirty="0">
                <a:solidFill>
                  <a:srgbClr val="CC7832"/>
                </a:solidFill>
              </a:rPr>
              <a:t>as</a:t>
            </a:r>
            <a:br>
              <a:rPr lang="en-US" sz="800" dirty="0">
                <a:solidFill>
                  <a:srgbClr val="CC7832"/>
                </a:solidFill>
              </a:rPr>
            </a:br>
            <a:r>
              <a:rPr lang="en-US" sz="800" dirty="0">
                <a:solidFill>
                  <a:srgbClr val="CC7832"/>
                </a:solidFill>
              </a:rPr>
              <a:t>        </a:t>
            </a:r>
            <a:r>
              <a:rPr lang="en-US" sz="800" dirty="0"/>
              <a:t>(</a:t>
            </a:r>
            <a:br>
              <a:rPr lang="en-US" sz="800" dirty="0"/>
            </a:br>
            <a:r>
              <a:rPr lang="en-US" sz="800" dirty="0"/>
              <a:t>        </a:t>
            </a:r>
            <a:r>
              <a:rPr lang="en-US" sz="800" dirty="0">
                <a:solidFill>
                  <a:srgbClr val="CC7832"/>
                </a:solidFill>
              </a:rPr>
              <a:t>select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w</a:t>
            </a:r>
            <a:r>
              <a:rPr lang="en-US" sz="800" dirty="0"/>
              <a:t>) </a:t>
            </a:r>
            <a:r>
              <a:rPr lang="en-US" sz="800" dirty="0">
                <a:solidFill>
                  <a:srgbClr val="CC7832"/>
                </a:solidFill>
              </a:rPr>
              <a:t>as </a:t>
            </a:r>
            <a:r>
              <a:rPr lang="en-US" sz="800" dirty="0" err="1"/>
              <a:t>p_w</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l</a:t>
            </a:r>
            <a:r>
              <a:rPr lang="en-US" sz="800" dirty="0"/>
              <a:t>) </a:t>
            </a:r>
            <a:r>
              <a:rPr lang="en-US" sz="800" dirty="0">
                <a:solidFill>
                  <a:srgbClr val="CC7832"/>
                </a:solidFill>
              </a:rPr>
              <a:t>as </a:t>
            </a:r>
            <a:r>
              <a:rPr lang="en-US" sz="800" dirty="0" err="1"/>
              <a:t>p_l</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g</a:t>
            </a:r>
            <a:r>
              <a:rPr lang="en-US" sz="800" dirty="0"/>
              <a:t>) </a:t>
            </a:r>
            <a:r>
              <a:rPr lang="en-US" sz="800" dirty="0">
                <a:solidFill>
                  <a:srgbClr val="CC7832"/>
                </a:solidFill>
              </a:rPr>
              <a:t>as </a:t>
            </a:r>
            <a:r>
              <a:rPr lang="en-US" sz="800" dirty="0" err="1"/>
              <a:t>p_g</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IPOuts</a:t>
            </a:r>
            <a:r>
              <a:rPr lang="en-US" sz="800" dirty="0"/>
              <a:t>) </a:t>
            </a:r>
            <a:r>
              <a:rPr lang="en-US" sz="800" dirty="0">
                <a:solidFill>
                  <a:srgbClr val="CC7832"/>
                </a:solidFill>
              </a:rPr>
              <a:t>as </a:t>
            </a:r>
            <a:r>
              <a:rPr lang="en-US" sz="800" dirty="0" err="1"/>
              <a:t>p_IPOuts</a:t>
            </a:r>
            <a:r>
              <a:rPr lang="en-US" sz="800" dirty="0">
                <a:solidFill>
                  <a:srgbClr val="CC7832"/>
                </a:solidFill>
              </a:rPr>
              <a:t>,</a:t>
            </a:r>
            <a:br>
              <a:rPr lang="en-US" sz="800" dirty="0">
                <a:solidFill>
                  <a:srgbClr val="CC7832"/>
                </a:solidFill>
              </a:rPr>
            </a:b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SV</a:t>
            </a:r>
            <a:r>
              <a:rPr lang="en-US" sz="800" dirty="0"/>
              <a:t>) </a:t>
            </a:r>
            <a:r>
              <a:rPr lang="en-US" sz="800" dirty="0">
                <a:solidFill>
                  <a:srgbClr val="CC7832"/>
                </a:solidFill>
              </a:rPr>
              <a:t>as </a:t>
            </a:r>
            <a:r>
              <a:rPr lang="en-US" sz="800" dirty="0" err="1"/>
              <a:t>p_SV</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h</a:t>
            </a:r>
            <a:r>
              <a:rPr lang="en-US" sz="800" dirty="0"/>
              <a:t>) </a:t>
            </a:r>
            <a:r>
              <a:rPr lang="en-US" sz="800" dirty="0">
                <a:solidFill>
                  <a:srgbClr val="CC7832"/>
                </a:solidFill>
              </a:rPr>
              <a:t>as </a:t>
            </a:r>
            <a:r>
              <a:rPr lang="en-US" sz="800" dirty="0" err="1"/>
              <a:t>p_h</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hr</a:t>
            </a:r>
            <a:r>
              <a:rPr lang="en-US" sz="800" dirty="0"/>
              <a:t>) </a:t>
            </a:r>
            <a:r>
              <a:rPr lang="en-US" sz="800" dirty="0">
                <a:solidFill>
                  <a:srgbClr val="CC7832"/>
                </a:solidFill>
              </a:rPr>
              <a:t>as </a:t>
            </a:r>
            <a:r>
              <a:rPr lang="en-US" sz="800" dirty="0" err="1"/>
              <a:t>p_hr</a:t>
            </a:r>
            <a:r>
              <a:rPr lang="en-US" sz="800" dirty="0">
                <a:solidFill>
                  <a:srgbClr val="CC7832"/>
                </a:solidFill>
              </a:rPr>
              <a:t>, </a:t>
            </a:r>
            <a:r>
              <a:rPr lang="en-US" sz="800" dirty="0">
                <a:solidFill>
                  <a:srgbClr val="FFC66D"/>
                </a:solidFill>
              </a:rPr>
              <a:t>sum</a:t>
            </a:r>
            <a:r>
              <a:rPr lang="en-US" sz="800" dirty="0"/>
              <a:t>(</a:t>
            </a:r>
            <a:r>
              <a:rPr lang="en-US" sz="800" dirty="0">
                <a:solidFill>
                  <a:srgbClr val="9876AA"/>
                </a:solidFill>
              </a:rPr>
              <a:t>bb</a:t>
            </a:r>
            <a:r>
              <a:rPr lang="en-US" sz="800" dirty="0"/>
              <a:t>) </a:t>
            </a:r>
            <a:r>
              <a:rPr lang="en-US" sz="800" dirty="0">
                <a:solidFill>
                  <a:srgbClr val="CC7832"/>
                </a:solidFill>
              </a:rPr>
              <a:t>as </a:t>
            </a:r>
            <a:r>
              <a:rPr lang="en-US" sz="800" dirty="0" err="1"/>
              <a:t>p_bb</a:t>
            </a:r>
            <a:r>
              <a:rPr lang="en-US" sz="800" dirty="0">
                <a:solidFill>
                  <a:srgbClr val="CC7832"/>
                </a:solidFill>
              </a:rPr>
              <a:t>, </a:t>
            </a:r>
            <a:r>
              <a:rPr lang="en-US" sz="800" dirty="0">
                <a:solidFill>
                  <a:srgbClr val="FFC66D"/>
                </a:solidFill>
              </a:rPr>
              <a:t>sum</a:t>
            </a:r>
            <a:r>
              <a:rPr lang="en-US" sz="800" dirty="0"/>
              <a:t>(</a:t>
            </a:r>
            <a:r>
              <a:rPr lang="en-US" sz="800" dirty="0" err="1">
                <a:solidFill>
                  <a:srgbClr val="9876AA"/>
                </a:solidFill>
              </a:rPr>
              <a:t>er</a:t>
            </a:r>
            <a:r>
              <a:rPr lang="en-US" sz="800" dirty="0"/>
              <a:t>) </a:t>
            </a:r>
            <a:r>
              <a:rPr lang="en-US" sz="800" dirty="0">
                <a:solidFill>
                  <a:srgbClr val="CC7832"/>
                </a:solidFill>
              </a:rPr>
              <a:t>as </a:t>
            </a:r>
            <a:r>
              <a:rPr lang="en-US" sz="800" dirty="0" err="1"/>
              <a:t>p_er</a:t>
            </a:r>
            <a:br>
              <a:rPr lang="en-US" sz="800" dirty="0"/>
            </a:br>
            <a:r>
              <a:rPr lang="en-US" sz="800" dirty="0"/>
              <a:t>            </a:t>
            </a:r>
            <a:r>
              <a:rPr lang="en-US" sz="800" dirty="0">
                <a:solidFill>
                  <a:srgbClr val="CC7832"/>
                </a:solidFill>
              </a:rPr>
              <a:t>from </a:t>
            </a:r>
            <a:r>
              <a:rPr lang="en-US" sz="800" dirty="0"/>
              <a:t>pitching </a:t>
            </a:r>
            <a:r>
              <a:rPr lang="en-US" sz="800" dirty="0">
                <a:solidFill>
                  <a:srgbClr val="CC7832"/>
                </a:solidFill>
              </a:rPr>
              <a:t>group by </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br>
              <a:rPr lang="en-US" sz="800" dirty="0">
                <a:solidFill>
                  <a:srgbClr val="9876AA"/>
                </a:solidFill>
              </a:rPr>
            </a:br>
            <a:r>
              <a:rPr lang="en-US" sz="800" dirty="0">
                <a:solidFill>
                  <a:srgbClr val="9876AA"/>
                </a:solidFill>
              </a:rPr>
              <a:t>             </a:t>
            </a:r>
            <a:r>
              <a:rPr lang="en-US" sz="800" dirty="0"/>
              <a:t>)</a:t>
            </a:r>
            <a:br>
              <a:rPr lang="en-US" sz="800" dirty="0"/>
            </a:br>
            <a:r>
              <a:rPr lang="en-US" sz="800" dirty="0">
                <a:solidFill>
                  <a:srgbClr val="CC7832"/>
                </a:solidFill>
              </a:rPr>
              <a:t>select </a:t>
            </a:r>
            <a:r>
              <a:rPr lang="en-US" sz="800" dirty="0">
                <a:solidFill>
                  <a:srgbClr val="FFC66D"/>
                </a:solidFill>
              </a:rPr>
              <a:t>* </a:t>
            </a:r>
            <a:r>
              <a:rPr lang="en-US" sz="800" dirty="0">
                <a:solidFill>
                  <a:srgbClr val="CC7832"/>
                </a:solidFill>
              </a:rPr>
              <a:t>from</a:t>
            </a:r>
            <a:br>
              <a:rPr lang="en-US" sz="800" dirty="0">
                <a:solidFill>
                  <a:srgbClr val="CC7832"/>
                </a:solidFill>
              </a:rPr>
            </a:br>
            <a:r>
              <a:rPr lang="en-US" sz="800" dirty="0">
                <a:solidFill>
                  <a:srgbClr val="CC7832"/>
                </a:solidFill>
              </a:rPr>
              <a:t>   </a:t>
            </a:r>
            <a:r>
              <a:rPr lang="en-US" sz="800" dirty="0"/>
              <a:t>(</a:t>
            </a:r>
            <a:r>
              <a:rPr lang="en-US" sz="800" dirty="0">
                <a:solidFill>
                  <a:srgbClr val="CC7832"/>
                </a:solidFill>
              </a:rPr>
              <a:t>select </a:t>
            </a:r>
            <a:r>
              <a:rPr lang="en-US" sz="800" dirty="0">
                <a:solidFill>
                  <a:srgbClr val="FFC66D"/>
                </a:solidFill>
              </a:rPr>
              <a:t>* </a:t>
            </a:r>
            <a:r>
              <a:rPr lang="en-US" sz="800" dirty="0">
                <a:solidFill>
                  <a:srgbClr val="CC7832"/>
                </a:solidFill>
              </a:rPr>
              <a:t>from </a:t>
            </a:r>
            <a:r>
              <a:rPr lang="en-US" sz="800" dirty="0" err="1"/>
              <a:t>player_appearances_year</a:t>
            </a:r>
            <a:r>
              <a:rPr lang="en-US" sz="800" dirty="0"/>
              <a:t> </a:t>
            </a:r>
            <a:r>
              <a:rPr lang="en-US" sz="800" dirty="0">
                <a:solidFill>
                  <a:srgbClr val="CC7832"/>
                </a:solidFill>
              </a:rPr>
              <a:t>left join </a:t>
            </a:r>
            <a:r>
              <a:rPr lang="en-US" sz="800" dirty="0" err="1"/>
              <a:t>player_batting_year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 </a:t>
            </a:r>
            <a:r>
              <a:rPr lang="en-US" sz="800" dirty="0">
                <a:solidFill>
                  <a:srgbClr val="CC7832"/>
                </a:solidFill>
              </a:rPr>
              <a:t>as </a:t>
            </a:r>
            <a:r>
              <a:rPr lang="en-US" sz="800" dirty="0"/>
              <a:t>x</a:t>
            </a:r>
            <a:br>
              <a:rPr lang="en-US" sz="800" dirty="0"/>
            </a:br>
            <a:r>
              <a:rPr lang="en-US" sz="800" dirty="0"/>
              <a:t>    </a:t>
            </a:r>
            <a:r>
              <a:rPr lang="en-US" sz="800" dirty="0">
                <a:solidFill>
                  <a:srgbClr val="CC7832"/>
                </a:solidFill>
              </a:rPr>
              <a:t>left join</a:t>
            </a:r>
            <a:br>
              <a:rPr lang="en-US" sz="800" dirty="0">
                <a:solidFill>
                  <a:srgbClr val="CC7832"/>
                </a:solidFill>
              </a:rPr>
            </a:br>
            <a:r>
              <a:rPr lang="en-US" sz="800" dirty="0">
                <a:solidFill>
                  <a:srgbClr val="CC7832"/>
                </a:solidFill>
              </a:rPr>
              <a:t>    </a:t>
            </a:r>
            <a:r>
              <a:rPr lang="en-US" sz="800" dirty="0" err="1"/>
              <a:t>player_pitching_year</a:t>
            </a:r>
            <a:r>
              <a:rPr lang="en-US" sz="800" dirty="0"/>
              <a:t> </a:t>
            </a:r>
            <a:r>
              <a:rPr lang="en-US" sz="800" dirty="0">
                <a:solidFill>
                  <a:srgbClr val="CC7832"/>
                </a:solidFill>
              </a:rPr>
              <a:t>using</a:t>
            </a:r>
            <a:r>
              <a:rPr lang="en-US" sz="800" dirty="0"/>
              <a:t>(</a:t>
            </a:r>
            <a:r>
              <a:rPr lang="en-US" sz="800" dirty="0" err="1">
                <a:solidFill>
                  <a:srgbClr val="9876AA"/>
                </a:solidFill>
              </a:rPr>
              <a:t>playerid</a:t>
            </a:r>
            <a:r>
              <a:rPr lang="en-US" sz="800" dirty="0">
                <a:solidFill>
                  <a:srgbClr val="CC7832"/>
                </a:solidFill>
              </a:rPr>
              <a:t>, </a:t>
            </a:r>
            <a:r>
              <a:rPr lang="en-US" sz="800" dirty="0" err="1">
                <a:solidFill>
                  <a:srgbClr val="9876AA"/>
                </a:solidFill>
              </a:rPr>
              <a:t>yearid</a:t>
            </a:r>
            <a:r>
              <a:rPr lang="en-US" sz="800" dirty="0"/>
              <a:t>)</a:t>
            </a:r>
          </a:p>
        </p:txBody>
      </p:sp>
      <p:sp>
        <p:nvSpPr>
          <p:cNvPr id="3" name="Title 2">
            <a:extLst>
              <a:ext uri="{FF2B5EF4-FFF2-40B4-BE49-F238E27FC236}">
                <a16:creationId xmlns:a16="http://schemas.microsoft.com/office/drawing/2014/main" id="{57C847B0-0B4D-AC48-ABC9-15CC883A94AF}"/>
              </a:ext>
            </a:extLst>
          </p:cNvPr>
          <p:cNvSpPr>
            <a:spLocks noGrp="1"/>
          </p:cNvSpPr>
          <p:nvPr>
            <p:ph type="title"/>
          </p:nvPr>
        </p:nvSpPr>
        <p:spPr/>
        <p:txBody>
          <a:bodyPr/>
          <a:lstStyle/>
          <a:p>
            <a:r>
              <a:rPr lang="en-US" dirty="0"/>
              <a:t>Task 1 – Player, Year Summary</a:t>
            </a:r>
          </a:p>
        </p:txBody>
      </p:sp>
      <p:pic>
        <p:nvPicPr>
          <p:cNvPr id="4" name="Picture 3">
            <a:extLst>
              <a:ext uri="{FF2B5EF4-FFF2-40B4-BE49-F238E27FC236}">
                <a16:creationId xmlns:a16="http://schemas.microsoft.com/office/drawing/2014/main" id="{14B6AE75-29F6-B64C-8161-1E440117CA80}"/>
              </a:ext>
            </a:extLst>
          </p:cNvPr>
          <p:cNvPicPr>
            <a:picLocks noChangeAspect="1"/>
          </p:cNvPicPr>
          <p:nvPr/>
        </p:nvPicPr>
        <p:blipFill>
          <a:blip r:embed="rId2"/>
          <a:stretch>
            <a:fillRect/>
          </a:stretch>
        </p:blipFill>
        <p:spPr>
          <a:xfrm>
            <a:off x="4953000" y="514350"/>
            <a:ext cx="3549650" cy="2876550"/>
          </a:xfrm>
          <a:prstGeom prst="rect">
            <a:avLst/>
          </a:prstGeom>
        </p:spPr>
      </p:pic>
      <p:sp>
        <p:nvSpPr>
          <p:cNvPr id="5" name="TextBox 4">
            <a:extLst>
              <a:ext uri="{FF2B5EF4-FFF2-40B4-BE49-F238E27FC236}">
                <a16:creationId xmlns:a16="http://schemas.microsoft.com/office/drawing/2014/main" id="{2378441E-A109-444E-A5CC-05168D17AF44}"/>
              </a:ext>
            </a:extLst>
          </p:cNvPr>
          <p:cNvSpPr txBox="1"/>
          <p:nvPr/>
        </p:nvSpPr>
        <p:spPr>
          <a:xfrm>
            <a:off x="4724400" y="3525173"/>
            <a:ext cx="4238661"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The core of the data lake are the raw tables.</a:t>
            </a:r>
          </a:p>
          <a:p>
            <a:pPr marL="285750" indent="-285750">
              <a:buFont typeface="Arial" panose="020B0604020202020204" pitchFamily="34" charset="0"/>
              <a:buChar char="•"/>
            </a:pPr>
            <a:r>
              <a:rPr lang="en-US" sz="1400" dirty="0"/>
              <a:t>We clearly do not want to run this query every time</a:t>
            </a:r>
            <a:br>
              <a:rPr lang="en-US" sz="1400" dirty="0"/>
            </a:br>
            <a:r>
              <a:rPr lang="en-US" sz="1400" dirty="0"/>
              <a:t>we decide to examine and choose players.</a:t>
            </a:r>
          </a:p>
          <a:p>
            <a:pPr marL="285750" indent="-285750">
              <a:buFont typeface="Arial" panose="020B0604020202020204" pitchFamily="34" charset="0"/>
              <a:buChar char="•"/>
            </a:pPr>
            <a:r>
              <a:rPr lang="en-US" sz="1400" dirty="0"/>
              <a:t>Task 1 adds a processed, “wide flat” table to the</a:t>
            </a:r>
            <a:br>
              <a:rPr lang="en-US" sz="1400" dirty="0"/>
            </a:br>
            <a:r>
              <a:rPr lang="en-US" sz="1400" dirty="0"/>
              <a:t>data lake for subsequent processing.</a:t>
            </a:r>
          </a:p>
        </p:txBody>
      </p:sp>
    </p:spTree>
    <p:extLst>
      <p:ext uri="{BB962C8B-B14F-4D97-AF65-F5344CB8AC3E}">
        <p14:creationId xmlns:p14="http://schemas.microsoft.com/office/powerpoint/2010/main" val="833651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C849F1-3F7E-E348-A18B-8B439C029233}"/>
              </a:ext>
            </a:extLst>
          </p:cNvPr>
          <p:cNvSpPr>
            <a:spLocks noGrp="1"/>
          </p:cNvSpPr>
          <p:nvPr>
            <p:ph idx="1"/>
          </p:nvPr>
        </p:nvSpPr>
        <p:spPr>
          <a:xfrm>
            <a:off x="48184" y="2019907"/>
            <a:ext cx="8915400" cy="2609243"/>
          </a:xfrm>
        </p:spPr>
        <p:txBody>
          <a:bodyPr/>
          <a:lstStyle/>
          <a:p>
            <a:r>
              <a:rPr lang="en-US" sz="1400" dirty="0"/>
              <a:t>Improve query performance by</a:t>
            </a:r>
            <a:br>
              <a:rPr lang="en-US" sz="1400" dirty="0"/>
            </a:br>
            <a:r>
              <a:rPr lang="en-US" sz="1400" dirty="0"/>
              <a:t>precomputing and saving:</a:t>
            </a:r>
          </a:p>
          <a:p>
            <a:pPr lvl="1"/>
            <a:r>
              <a:rPr lang="en-US" sz="1200" dirty="0"/>
              <a:t>JOINs</a:t>
            </a:r>
          </a:p>
          <a:p>
            <a:pPr lvl="1"/>
            <a:r>
              <a:rPr lang="en-US" sz="1200" dirty="0"/>
              <a:t>Aggregation</a:t>
            </a:r>
          </a:p>
          <a:p>
            <a:pPr lvl="1"/>
            <a:r>
              <a:rPr lang="en-US" sz="1200" dirty="0"/>
              <a:t>Derived/computed columns</a:t>
            </a:r>
          </a:p>
          <a:p>
            <a:r>
              <a:rPr lang="en-US" sz="1400" dirty="0"/>
              <a:t>One of the primary strength of the relational model is maintaining “integrity” when applications create, update and delete data. This relies on:</a:t>
            </a:r>
          </a:p>
          <a:p>
            <a:pPr lvl="1"/>
            <a:r>
              <a:rPr lang="en-US" sz="1200" dirty="0"/>
              <a:t>The core capabilities of the relational model, e.g. constraints.</a:t>
            </a:r>
          </a:p>
          <a:p>
            <a:pPr lvl="1"/>
            <a:r>
              <a:rPr lang="en-US" sz="1200" dirty="0"/>
              <a:t>A well-design database (We will cover a formal definition – “normalization” in more detail later.</a:t>
            </a:r>
          </a:p>
          <a:p>
            <a:r>
              <a:rPr lang="en-US" sz="1400" dirty="0"/>
              <a:t>Data models that are well designed for integrity are very bad for read only analysis queries.</a:t>
            </a:r>
            <a:br>
              <a:rPr lang="en-US" sz="1400" dirty="0"/>
            </a:br>
            <a:r>
              <a:rPr lang="en-US" sz="1400" dirty="0"/>
              <a:t>We will build and analyze wide flat tables as part of the analysis tasks in HW3, HW4 as projects.</a:t>
            </a:r>
          </a:p>
        </p:txBody>
      </p:sp>
      <p:sp>
        <p:nvSpPr>
          <p:cNvPr id="3" name="Title 2">
            <a:extLst>
              <a:ext uri="{FF2B5EF4-FFF2-40B4-BE49-F238E27FC236}">
                <a16:creationId xmlns:a16="http://schemas.microsoft.com/office/drawing/2014/main" id="{839879B1-D192-AF4A-ACC4-13B1CDE30EE4}"/>
              </a:ext>
            </a:extLst>
          </p:cNvPr>
          <p:cNvSpPr>
            <a:spLocks noGrp="1"/>
          </p:cNvSpPr>
          <p:nvPr>
            <p:ph type="title"/>
          </p:nvPr>
        </p:nvSpPr>
        <p:spPr/>
        <p:txBody>
          <a:bodyPr/>
          <a:lstStyle/>
          <a:p>
            <a:r>
              <a:rPr lang="en-US" dirty="0"/>
              <a:t>Wide Flat Tables</a:t>
            </a:r>
          </a:p>
        </p:txBody>
      </p:sp>
      <p:pic>
        <p:nvPicPr>
          <p:cNvPr id="4" name="Picture 3">
            <a:extLst>
              <a:ext uri="{FF2B5EF4-FFF2-40B4-BE49-F238E27FC236}">
                <a16:creationId xmlns:a16="http://schemas.microsoft.com/office/drawing/2014/main" id="{B63DF816-0C4F-EB40-902E-8E26F86C81AB}"/>
              </a:ext>
            </a:extLst>
          </p:cNvPr>
          <p:cNvPicPr>
            <a:picLocks noChangeAspect="1"/>
          </p:cNvPicPr>
          <p:nvPr/>
        </p:nvPicPr>
        <p:blipFill>
          <a:blip r:embed="rId2"/>
          <a:stretch>
            <a:fillRect/>
          </a:stretch>
        </p:blipFill>
        <p:spPr>
          <a:xfrm>
            <a:off x="3505200" y="536788"/>
            <a:ext cx="5591221" cy="2251867"/>
          </a:xfrm>
          <a:prstGeom prst="rect">
            <a:avLst/>
          </a:prstGeom>
        </p:spPr>
      </p:pic>
      <p:sp>
        <p:nvSpPr>
          <p:cNvPr id="5" name="TextBox 4">
            <a:extLst>
              <a:ext uri="{FF2B5EF4-FFF2-40B4-BE49-F238E27FC236}">
                <a16:creationId xmlns:a16="http://schemas.microsoft.com/office/drawing/2014/main" id="{F6F7205F-7C87-7446-8A12-8D75D5943E12}"/>
              </a:ext>
            </a:extLst>
          </p:cNvPr>
          <p:cNvSpPr txBox="1"/>
          <p:nvPr/>
        </p:nvSpPr>
        <p:spPr>
          <a:xfrm>
            <a:off x="6858000" y="666750"/>
            <a:ext cx="1764444" cy="830997"/>
          </a:xfrm>
          <a:prstGeom prst="rect">
            <a:avLst/>
          </a:prstGeom>
          <a:noFill/>
        </p:spPr>
        <p:txBody>
          <a:bodyPr wrap="square" rtlCol="0">
            <a:spAutoFit/>
          </a:bodyPr>
          <a:lstStyle/>
          <a:p>
            <a:pPr algn="ctr"/>
            <a:r>
              <a:rPr lang="en-US" sz="1600" dirty="0"/>
              <a:t>Good</a:t>
            </a:r>
            <a:br>
              <a:rPr lang="en-US" sz="1600" dirty="0"/>
            </a:br>
            <a:r>
              <a:rPr lang="en-US" sz="1600" dirty="0"/>
              <a:t>for</a:t>
            </a:r>
            <a:br>
              <a:rPr lang="en-US" sz="1600" dirty="0"/>
            </a:br>
            <a:r>
              <a:rPr lang="en-US" sz="1600" dirty="0"/>
              <a:t>Integrity</a:t>
            </a:r>
          </a:p>
        </p:txBody>
      </p:sp>
      <p:sp>
        <p:nvSpPr>
          <p:cNvPr id="6" name="TextBox 5">
            <a:extLst>
              <a:ext uri="{FF2B5EF4-FFF2-40B4-BE49-F238E27FC236}">
                <a16:creationId xmlns:a16="http://schemas.microsoft.com/office/drawing/2014/main" id="{16C7608E-62CF-F84E-AA10-151605DFF2C9}"/>
              </a:ext>
            </a:extLst>
          </p:cNvPr>
          <p:cNvSpPr txBox="1"/>
          <p:nvPr/>
        </p:nvSpPr>
        <p:spPr>
          <a:xfrm>
            <a:off x="3505200" y="1662721"/>
            <a:ext cx="1410762" cy="830997"/>
          </a:xfrm>
          <a:prstGeom prst="rect">
            <a:avLst/>
          </a:prstGeom>
          <a:noFill/>
        </p:spPr>
        <p:txBody>
          <a:bodyPr wrap="square" rtlCol="0">
            <a:spAutoFit/>
          </a:bodyPr>
          <a:lstStyle/>
          <a:p>
            <a:pPr algn="ctr"/>
            <a:r>
              <a:rPr lang="en-US" sz="1600" dirty="0"/>
              <a:t>Good</a:t>
            </a:r>
            <a:br>
              <a:rPr lang="en-US" sz="1600" dirty="0"/>
            </a:br>
            <a:r>
              <a:rPr lang="en-US" sz="1600" dirty="0"/>
              <a:t>for</a:t>
            </a:r>
            <a:br>
              <a:rPr lang="en-US" sz="1600" dirty="0"/>
            </a:br>
            <a:r>
              <a:rPr lang="en-US" sz="1600" dirty="0"/>
              <a:t>Query</a:t>
            </a:r>
          </a:p>
        </p:txBody>
      </p:sp>
      <p:pic>
        <p:nvPicPr>
          <p:cNvPr id="7" name="Picture 6">
            <a:extLst>
              <a:ext uri="{FF2B5EF4-FFF2-40B4-BE49-F238E27FC236}">
                <a16:creationId xmlns:a16="http://schemas.microsoft.com/office/drawing/2014/main" id="{D53FA812-F49A-7949-8BA1-3EB80024BFFC}"/>
              </a:ext>
            </a:extLst>
          </p:cNvPr>
          <p:cNvPicPr>
            <a:picLocks noChangeAspect="1"/>
          </p:cNvPicPr>
          <p:nvPr/>
        </p:nvPicPr>
        <p:blipFill>
          <a:blip r:embed="rId3"/>
          <a:stretch>
            <a:fillRect/>
          </a:stretch>
        </p:blipFill>
        <p:spPr>
          <a:xfrm>
            <a:off x="172570" y="536788"/>
            <a:ext cx="2975876" cy="1390650"/>
          </a:xfrm>
          <a:prstGeom prst="rect">
            <a:avLst/>
          </a:prstGeom>
        </p:spPr>
      </p:pic>
    </p:spTree>
    <p:extLst>
      <p:ext uri="{BB962C8B-B14F-4D97-AF65-F5344CB8AC3E}">
        <p14:creationId xmlns:p14="http://schemas.microsoft.com/office/powerpoint/2010/main" val="3678384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78636-FDC4-7D42-B0C3-BE177560C66B}"/>
              </a:ext>
            </a:extLst>
          </p:cNvPr>
          <p:cNvSpPr>
            <a:spLocks noGrp="1"/>
          </p:cNvSpPr>
          <p:nvPr>
            <p:ph idx="1"/>
          </p:nvPr>
        </p:nvSpPr>
        <p:spPr/>
        <p:txBody>
          <a:bodyPr/>
          <a:lstStyle/>
          <a:p>
            <a:r>
              <a:rPr lang="en-US" dirty="0"/>
              <a:t>Analysis projects often include data from multiple sources and domains.</a:t>
            </a:r>
          </a:p>
          <a:p>
            <a:r>
              <a:rPr lang="en-US" dirty="0"/>
              <a:t>Consider an example:</a:t>
            </a:r>
          </a:p>
          <a:p>
            <a:pPr lvl="1"/>
            <a:r>
              <a:rPr lang="en-US" dirty="0"/>
              <a:t>Building the best “fantasy baseball team” is an optimization problem.</a:t>
            </a:r>
          </a:p>
          <a:p>
            <a:pPr lvl="1"/>
            <a:r>
              <a:rPr lang="en-US" dirty="0"/>
              <a:t>Find the “best” players at the “lowest price (salary).”</a:t>
            </a:r>
          </a:p>
          <a:p>
            <a:r>
              <a:rPr lang="en-US" dirty="0"/>
              <a:t>We have a few problems:</a:t>
            </a:r>
          </a:p>
          <a:p>
            <a:pPr lvl="1"/>
            <a:r>
              <a:rPr lang="en-US" dirty="0"/>
              <a:t>We must normalize old values to modern (constant) dollars.</a:t>
            </a:r>
          </a:p>
          <a:p>
            <a:pPr lvl="1"/>
            <a:r>
              <a:rPr lang="en-US" dirty="0"/>
              <a:t>There has been a general, upward trend in salaries. What matters is a player’s salary</a:t>
            </a:r>
            <a:br>
              <a:rPr lang="en-US" dirty="0"/>
            </a:br>
            <a:r>
              <a:rPr lang="en-US" dirty="0"/>
              <a:t>relative to the average salary for a year.</a:t>
            </a:r>
          </a:p>
          <a:p>
            <a:pPr lvl="1"/>
            <a:r>
              <a:rPr lang="en-US" dirty="0"/>
              <a:t>We have “missing” salaries:</a:t>
            </a:r>
          </a:p>
          <a:p>
            <a:pPr lvl="2"/>
            <a:r>
              <a:rPr lang="en-US" dirty="0"/>
              <a:t>No information before 1985.</a:t>
            </a:r>
          </a:p>
          <a:p>
            <a:pPr lvl="2"/>
            <a:r>
              <a:rPr lang="en-US" dirty="0"/>
              <a:t>Missing some entries in the range 1985-present.</a:t>
            </a:r>
          </a:p>
          <a:p>
            <a:r>
              <a:rPr lang="en-US" dirty="0"/>
              <a:t>We will just do a hypothetical normalization right now.</a:t>
            </a:r>
          </a:p>
        </p:txBody>
      </p:sp>
      <p:sp>
        <p:nvSpPr>
          <p:cNvPr id="3" name="Title 2">
            <a:extLst>
              <a:ext uri="{FF2B5EF4-FFF2-40B4-BE49-F238E27FC236}">
                <a16:creationId xmlns:a16="http://schemas.microsoft.com/office/drawing/2014/main" id="{58546361-06BE-3A4D-84A6-0043E6D0A57E}"/>
              </a:ext>
            </a:extLst>
          </p:cNvPr>
          <p:cNvSpPr>
            <a:spLocks noGrp="1"/>
          </p:cNvSpPr>
          <p:nvPr>
            <p:ph type="title"/>
          </p:nvPr>
        </p:nvSpPr>
        <p:spPr/>
        <p:txBody>
          <a:bodyPr/>
          <a:lstStyle/>
          <a:p>
            <a:r>
              <a:rPr lang="en-US" dirty="0"/>
              <a:t>External Information</a:t>
            </a:r>
          </a:p>
        </p:txBody>
      </p:sp>
    </p:spTree>
    <p:extLst>
      <p:ext uri="{BB962C8B-B14F-4D97-AF65-F5344CB8AC3E}">
        <p14:creationId xmlns:p14="http://schemas.microsoft.com/office/powerpoint/2010/main" val="3731469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0E0-7BFC-E84A-8A9F-A2642DB4F69B}"/>
              </a:ext>
            </a:extLst>
          </p:cNvPr>
          <p:cNvSpPr>
            <a:spLocks noGrp="1"/>
          </p:cNvSpPr>
          <p:nvPr>
            <p:ph type="title"/>
          </p:nvPr>
        </p:nvSpPr>
        <p:spPr/>
        <p:txBody>
          <a:bodyPr/>
          <a:lstStyle/>
          <a:p>
            <a:r>
              <a:rPr lang="en-US" dirty="0"/>
              <a:t>Normalize the Value of the Dollar</a:t>
            </a:r>
          </a:p>
        </p:txBody>
      </p:sp>
      <p:sp>
        <p:nvSpPr>
          <p:cNvPr id="3" name="Content Placeholder 2">
            <a:extLst>
              <a:ext uri="{FF2B5EF4-FFF2-40B4-BE49-F238E27FC236}">
                <a16:creationId xmlns:a16="http://schemas.microsoft.com/office/drawing/2014/main" id="{5E3AAEE9-DE38-574B-9436-38EDAF9298D9}"/>
              </a:ext>
            </a:extLst>
          </p:cNvPr>
          <p:cNvSpPr>
            <a:spLocks noGrp="1"/>
          </p:cNvSpPr>
          <p:nvPr>
            <p:ph idx="1"/>
          </p:nvPr>
        </p:nvSpPr>
        <p:spPr/>
        <p:txBody>
          <a:bodyPr/>
          <a:lstStyle/>
          <a:p>
            <a:r>
              <a:rPr lang="en-US" sz="1400" dirty="0"/>
              <a:t>“A constant dollar is an adjusted value of currency used to compare dollar values from one period to another.”</a:t>
            </a:r>
            <a:br>
              <a:rPr lang="en-US" sz="1400" dirty="0"/>
            </a:br>
            <a:r>
              <a:rPr lang="en-US" sz="1400" dirty="0">
                <a:hlinkClick r:id="rId2"/>
              </a:rPr>
              <a:t>(Investopedia)</a:t>
            </a:r>
            <a:endParaRPr lang="en-US" sz="1400" dirty="0"/>
          </a:p>
          <a:p>
            <a:r>
              <a:rPr lang="en-US" sz="1400" dirty="0"/>
              <a:t>“To accurately compare income over time, users should adjust the summary measures (medians, means, etc.) for changes in cost of living (prices).”</a:t>
            </a:r>
            <a:br>
              <a:rPr lang="en-US" sz="1400" dirty="0"/>
            </a:br>
            <a:r>
              <a:rPr lang="en-US" sz="1400" dirty="0">
                <a:hlinkClick r:id="rId3"/>
              </a:rPr>
              <a:t>(US Census).</a:t>
            </a:r>
            <a:endParaRPr lang="en-US" sz="1400" dirty="0"/>
          </a:p>
          <a:p>
            <a:r>
              <a:rPr lang="en-US" sz="1400" dirty="0"/>
              <a:t>This is not an MBA or economics class.</a:t>
            </a:r>
            <a:br>
              <a:rPr lang="en-US" sz="1400" dirty="0"/>
            </a:br>
            <a:r>
              <a:rPr lang="en-US" sz="1400" dirty="0"/>
              <a:t>We are just going to do something</a:t>
            </a:r>
            <a:br>
              <a:rPr lang="en-US" sz="1400" dirty="0"/>
            </a:br>
            <a:r>
              <a:rPr lang="en-US" sz="1400" dirty="0"/>
              <a:t>hypothetical and simple.</a:t>
            </a:r>
          </a:p>
          <a:p>
            <a:r>
              <a:rPr lang="en-US" sz="1400" dirty="0"/>
              <a:t>“To use the CPI-U-RS to inflation adjust an income estimate from 1995 dollars to 2019 dollars, multiply the 1995 estimate by the CPI-U-RS from 2019 (376.5) divided by the CPI-U-RS from 1995 (225.3)”</a:t>
            </a:r>
            <a:br>
              <a:rPr lang="en-US" sz="1400" dirty="0"/>
            </a:br>
            <a:r>
              <a:rPr lang="en-US" sz="1400" dirty="0">
                <a:hlinkClick r:id="rId3"/>
              </a:rPr>
              <a:t>(US Census)</a:t>
            </a:r>
            <a:endParaRPr lang="en-US" sz="1400" dirty="0"/>
          </a:p>
        </p:txBody>
      </p:sp>
      <p:sp>
        <p:nvSpPr>
          <p:cNvPr id="4" name="Content Placeholder 3">
            <a:extLst>
              <a:ext uri="{FF2B5EF4-FFF2-40B4-BE49-F238E27FC236}">
                <a16:creationId xmlns:a16="http://schemas.microsoft.com/office/drawing/2014/main" id="{DC849E97-0AC0-9F49-9319-5107D3AD2BC3}"/>
              </a:ext>
            </a:extLst>
          </p:cNvPr>
          <p:cNvSpPr>
            <a:spLocks noGrp="1"/>
          </p:cNvSpPr>
          <p:nvPr>
            <p:ph idx="10"/>
          </p:nvPr>
        </p:nvSpPr>
        <p:spPr>
          <a:xfrm>
            <a:off x="3200400" y="4017929"/>
            <a:ext cx="5596703" cy="573122"/>
          </a:xfrm>
        </p:spPr>
        <p:txBody>
          <a:bodyPr/>
          <a:lstStyle/>
          <a:p>
            <a:r>
              <a:rPr lang="en-US" sz="1400" dirty="0"/>
              <a:t>A 1995 salary of $100,000 is $ (376.5 / 225.3)*100000  = $167110.</a:t>
            </a:r>
          </a:p>
          <a:p>
            <a:r>
              <a:rPr lang="en-US" sz="1400" dirty="0"/>
              <a:t>We will compute the inflation adjusted, average annual salary.</a:t>
            </a:r>
          </a:p>
        </p:txBody>
      </p:sp>
      <p:pic>
        <p:nvPicPr>
          <p:cNvPr id="5" name="Picture 4">
            <a:extLst>
              <a:ext uri="{FF2B5EF4-FFF2-40B4-BE49-F238E27FC236}">
                <a16:creationId xmlns:a16="http://schemas.microsoft.com/office/drawing/2014/main" id="{0D28630E-6CF4-5542-9484-A2B17474CC9C}"/>
              </a:ext>
            </a:extLst>
          </p:cNvPr>
          <p:cNvPicPr>
            <a:picLocks noChangeAspect="1"/>
          </p:cNvPicPr>
          <p:nvPr/>
        </p:nvPicPr>
        <p:blipFill>
          <a:blip r:embed="rId4"/>
          <a:stretch>
            <a:fillRect/>
          </a:stretch>
        </p:blipFill>
        <p:spPr>
          <a:xfrm>
            <a:off x="6324600" y="57150"/>
            <a:ext cx="1816645" cy="3960779"/>
          </a:xfrm>
          <a:prstGeom prst="rect">
            <a:avLst/>
          </a:prstGeom>
        </p:spPr>
      </p:pic>
    </p:spTree>
    <p:extLst>
      <p:ext uri="{BB962C8B-B14F-4D97-AF65-F5344CB8AC3E}">
        <p14:creationId xmlns:p14="http://schemas.microsoft.com/office/powerpoint/2010/main" val="1482548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C23C-D497-2048-BD9A-E2B383FE7B3E}"/>
              </a:ext>
            </a:extLst>
          </p:cNvPr>
          <p:cNvSpPr>
            <a:spLocks noGrp="1"/>
          </p:cNvSpPr>
          <p:nvPr>
            <p:ph idx="1"/>
          </p:nvPr>
        </p:nvSpPr>
        <p:spPr>
          <a:xfrm>
            <a:off x="152400" y="590550"/>
            <a:ext cx="4876800" cy="4038600"/>
          </a:xfrm>
        </p:spPr>
        <p:txBody>
          <a:bodyPr/>
          <a:lstStyle/>
          <a:p>
            <a:pPr marL="0" indent="0">
              <a:buNone/>
            </a:pPr>
            <a:r>
              <a:rPr lang="en-US" sz="1100" dirty="0">
                <a:solidFill>
                  <a:srgbClr val="CC7832"/>
                </a:solidFill>
              </a:rPr>
              <a:t>with </a:t>
            </a:r>
            <a:r>
              <a:rPr lang="en-US" sz="1100" dirty="0" err="1"/>
              <a:t>annual_average_salary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a:solidFill>
                  <a:srgbClr val="FFC66D"/>
                </a:solidFill>
              </a:rPr>
              <a:t>round</a:t>
            </a:r>
            <a:r>
              <a:rPr lang="en-US" sz="1100" dirty="0"/>
              <a:t>(</a:t>
            </a:r>
            <a:r>
              <a:rPr lang="en-US" sz="1100" dirty="0">
                <a:solidFill>
                  <a:srgbClr val="FFC66D"/>
                </a:solidFill>
              </a:rPr>
              <a:t>avg</a:t>
            </a:r>
            <a:r>
              <a:rPr lang="en-US" sz="1100" dirty="0"/>
              <a:t>(</a:t>
            </a:r>
            <a:r>
              <a:rPr lang="en-US" sz="1100" dirty="0">
                <a:solidFill>
                  <a:srgbClr val="9876AA"/>
                </a:solidFill>
              </a:rPr>
              <a:t>salary</a:t>
            </a:r>
            <a:r>
              <a:rPr lang="en-US" sz="1100" dirty="0"/>
              <a:t>)</a:t>
            </a:r>
            <a:r>
              <a:rPr lang="en-US" sz="1100" dirty="0">
                <a:solidFill>
                  <a:srgbClr val="CC7832"/>
                </a:solidFill>
              </a:rPr>
              <a:t>,</a:t>
            </a:r>
            <a:r>
              <a:rPr lang="en-US" sz="1100" dirty="0">
                <a:solidFill>
                  <a:srgbClr val="6897BB"/>
                </a:solidFill>
              </a:rPr>
              <a:t>0</a:t>
            </a:r>
            <a:r>
              <a:rPr lang="en-US" sz="1100" dirty="0"/>
              <a:t>) </a:t>
            </a:r>
            <a:r>
              <a:rPr lang="en-US" sz="1100" dirty="0">
                <a:solidFill>
                  <a:srgbClr val="CC7832"/>
                </a:solidFill>
              </a:rPr>
              <a:t>as </a:t>
            </a:r>
            <a:r>
              <a:rPr lang="en-US" sz="1100" dirty="0" err="1"/>
              <a:t>avg_salary</a:t>
            </a:r>
            <a:r>
              <a:rPr lang="en-US" sz="1100" dirty="0"/>
              <a:t> </a:t>
            </a:r>
            <a:r>
              <a:rPr lang="en-US" sz="1100" dirty="0">
                <a:solidFill>
                  <a:srgbClr val="CC7832"/>
                </a:solidFill>
              </a:rPr>
              <a:t>from</a:t>
            </a:r>
            <a:br>
              <a:rPr lang="en-US" sz="1100" dirty="0">
                <a:solidFill>
                  <a:srgbClr val="CC7832"/>
                </a:solidFill>
              </a:rPr>
            </a:br>
            <a:r>
              <a:rPr lang="en-US" sz="1100" dirty="0">
                <a:solidFill>
                  <a:srgbClr val="CC7832"/>
                </a:solidFill>
              </a:rPr>
              <a:t>            </a:t>
            </a:r>
            <a:r>
              <a:rPr lang="en-US" sz="1100" dirty="0" err="1"/>
              <a:t>lahmansbaseballdb.salaries</a:t>
            </a:r>
            <a:r>
              <a:rPr lang="en-US" sz="1100" dirty="0"/>
              <a:t> </a:t>
            </a:r>
            <a:r>
              <a:rPr lang="en-US" sz="1100" dirty="0">
                <a:solidFill>
                  <a:srgbClr val="CC7832"/>
                </a:solidFill>
              </a:rPr>
              <a:t>group by </a:t>
            </a:r>
            <a:r>
              <a:rPr lang="en-US" sz="1100" dirty="0" err="1">
                <a:solidFill>
                  <a:srgbClr val="9876AA"/>
                </a:solidFill>
              </a:rPr>
              <a:t>yearid</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normalized_averages</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solidFill>
                  <a:srgbClr val="CC7832"/>
                </a:solidFill>
              </a:rPr>
              <a:t>, </a:t>
            </a:r>
            <a:r>
              <a:rPr lang="en-US" sz="1100" dirty="0" err="1"/>
              <a:t>cpi.</a:t>
            </a:r>
            <a:r>
              <a:rPr lang="en-US" sz="1100" dirty="0" err="1">
                <a:solidFill>
                  <a:srgbClr val="9876AA"/>
                </a:solidFill>
              </a:rPr>
              <a:t>value</a:t>
            </a:r>
            <a:r>
              <a:rPr lang="en-US" sz="1100" dirty="0">
                <a:solidFill>
                  <a:srgbClr val="9876AA"/>
                </a:solidFill>
              </a:rPr>
              <a:t>  </a:t>
            </a:r>
            <a:r>
              <a:rPr lang="en-US" sz="1100" dirty="0">
                <a:solidFill>
                  <a:srgbClr val="CC7832"/>
                </a:solidFill>
              </a:rPr>
              <a:t>as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 / </a:t>
            </a:r>
            <a:r>
              <a:rPr lang="en-US" sz="1100" dirty="0" err="1"/>
              <a:t>cpi.</a:t>
            </a:r>
            <a:r>
              <a:rPr lang="en-US" sz="1100" dirty="0" err="1">
                <a:solidFill>
                  <a:srgbClr val="9876AA"/>
                </a:solidFill>
              </a:rPr>
              <a:t>value</a:t>
            </a:r>
            <a:r>
              <a:rPr lang="en-US" sz="1100" dirty="0"/>
              <a:t>)</a:t>
            </a:r>
            <a:r>
              <a:rPr lang="en-US" sz="1100" dirty="0">
                <a:solidFill>
                  <a:srgbClr val="CC7832"/>
                </a:solidFill>
              </a:rPr>
              <a:t>, </a:t>
            </a:r>
            <a:r>
              <a:rPr lang="en-US" sz="1100" dirty="0">
                <a:solidFill>
                  <a:srgbClr val="6897BB"/>
                </a:solidFill>
              </a:rPr>
              <a:t>0</a:t>
            </a:r>
            <a:r>
              <a:rPr lang="en-US" sz="1100" dirty="0"/>
              <a:t>) </a:t>
            </a:r>
            <a:r>
              <a:rPr lang="en-US" sz="1100" dirty="0">
                <a:solidFill>
                  <a:srgbClr val="CC7832"/>
                </a:solidFill>
              </a:rPr>
              <a:t>as </a:t>
            </a:r>
            <a:r>
              <a:rPr lang="en-US" sz="1100" dirty="0" err="1"/>
              <a:t>normalized_avg_salary</a:t>
            </a:r>
            <a:br>
              <a:rPr lang="en-US" sz="1100" dirty="0"/>
            </a:br>
            <a:r>
              <a:rPr lang="en-US" sz="1100" dirty="0"/>
              <a:t>             </a:t>
            </a:r>
            <a:r>
              <a:rPr lang="en-US" sz="1100" dirty="0">
                <a:solidFill>
                  <a:srgbClr val="CC7832"/>
                </a:solidFill>
              </a:rPr>
              <a:t>from </a:t>
            </a:r>
            <a:r>
              <a:rPr lang="en-US" sz="1100" dirty="0" err="1"/>
              <a:t>annual_average_salary</a:t>
            </a:r>
            <a:br>
              <a:rPr lang="en-US" sz="1100" dirty="0"/>
            </a:br>
            <a:r>
              <a:rPr lang="en-US" sz="1100" dirty="0"/>
              <a:t>                    </a:t>
            </a:r>
            <a:r>
              <a:rPr lang="en-US" sz="1100" dirty="0">
                <a:solidFill>
                  <a:srgbClr val="CC7832"/>
                </a:solidFill>
              </a:rPr>
              <a:t>join </a:t>
            </a:r>
            <a:r>
              <a:rPr lang="en-US" sz="1100" dirty="0" err="1"/>
              <a:t>cpi</a:t>
            </a:r>
            <a:r>
              <a:rPr lang="en-US" sz="1100" dirty="0"/>
              <a:t> </a:t>
            </a:r>
            <a:r>
              <a:rPr lang="en-US" sz="1100" dirty="0">
                <a:solidFill>
                  <a:srgbClr val="CC7832"/>
                </a:solidFill>
              </a:rPr>
              <a:t>on </a:t>
            </a:r>
            <a:r>
              <a:rPr lang="en-US" sz="1100" dirty="0" err="1">
                <a:solidFill>
                  <a:srgbClr val="9876AA"/>
                </a:solidFill>
              </a:rPr>
              <a:t>yearid</a:t>
            </a:r>
            <a:r>
              <a:rPr lang="en-US" sz="1100" dirty="0"/>
              <a:t>=</a:t>
            </a:r>
            <a:r>
              <a:rPr lang="en-US" sz="1100" dirty="0" err="1"/>
              <a:t>cpi.</a:t>
            </a:r>
            <a:r>
              <a:rPr lang="en-US" sz="1100" dirty="0" err="1">
                <a:solidFill>
                  <a:srgbClr val="9876AA"/>
                </a:solidFill>
              </a:rPr>
              <a:t>CPI_US_I</a:t>
            </a:r>
            <a:br>
              <a:rPr lang="en-US" sz="1100" dirty="0">
                <a:solidFill>
                  <a:srgbClr val="9876AA"/>
                </a:solidFill>
              </a:rPr>
            </a:br>
            <a:r>
              <a:rPr lang="en-US" sz="1100" dirty="0">
                <a:solidFill>
                  <a:srgbClr val="9876AA"/>
                </a:solidFill>
              </a:rPr>
              <a:t>         </a:t>
            </a:r>
            <a:r>
              <a:rPr lang="en-US" sz="1100" dirty="0"/>
              <a:t>)</a:t>
            </a:r>
            <a:r>
              <a:rPr lang="en-US" sz="1100" dirty="0">
                <a:solidFill>
                  <a:srgbClr val="CC7832"/>
                </a:solidFill>
              </a:rPr>
              <a:t>,</a:t>
            </a:r>
            <a:br>
              <a:rPr lang="en-US" sz="1100" dirty="0">
                <a:solidFill>
                  <a:srgbClr val="CC7832"/>
                </a:solidFill>
              </a:rPr>
            </a:br>
            <a:r>
              <a:rPr lang="en-US" sz="1100" dirty="0" err="1"/>
              <a:t>averages_and_yoy</a:t>
            </a:r>
            <a:r>
              <a:rPr lang="en-US" sz="1100" dirty="0"/>
              <a:t> </a:t>
            </a:r>
            <a:r>
              <a:rPr lang="en-US" sz="1100" dirty="0">
                <a:solidFill>
                  <a:srgbClr val="CC7832"/>
                </a:solidFill>
              </a:rPr>
              <a:t>as</a:t>
            </a:r>
            <a:br>
              <a:rPr lang="en-US" sz="1100" dirty="0">
                <a:solidFill>
                  <a:srgbClr val="CC7832"/>
                </a:solidFill>
              </a:rPr>
            </a:br>
            <a:r>
              <a:rPr lang="en-US" sz="1100" dirty="0">
                <a:solidFill>
                  <a:srgbClr val="CC7832"/>
                </a:solidFill>
              </a:rPr>
              <a:t>    </a:t>
            </a:r>
            <a:r>
              <a:rPr lang="en-US" sz="1100" dirty="0"/>
              <a:t>(</a:t>
            </a:r>
            <a:br>
              <a:rPr lang="en-US" sz="1100" dirty="0"/>
            </a:br>
            <a:r>
              <a:rPr lang="en-US" sz="1100" dirty="0"/>
              <a:t>        </a:t>
            </a:r>
            <a:r>
              <a:rPr lang="en-US" sz="1100" dirty="0">
                <a:solidFill>
                  <a:srgbClr val="CC7832"/>
                </a:solidFill>
              </a:rPr>
              <a:t>select </a:t>
            </a:r>
            <a:r>
              <a:rPr lang="en-US" sz="1100" dirty="0" err="1"/>
              <a:t>a.</a:t>
            </a:r>
            <a:r>
              <a:rPr lang="en-US" sz="1100" dirty="0" err="1">
                <a:solidFill>
                  <a:srgbClr val="9876AA"/>
                </a:solidFill>
              </a:rPr>
              <a:t>yearid</a:t>
            </a:r>
            <a:r>
              <a:rPr lang="en-US" sz="1100" dirty="0">
                <a:solidFill>
                  <a:srgbClr val="CC7832"/>
                </a:solidFill>
              </a:rPr>
              <a:t>, </a:t>
            </a:r>
            <a:r>
              <a:rPr lang="en-US" sz="1100" dirty="0" err="1"/>
              <a:t>a.avg_salary</a:t>
            </a:r>
            <a:r>
              <a:rPr lang="en-US" sz="1100" dirty="0">
                <a:solidFill>
                  <a:srgbClr val="CC7832"/>
                </a:solidFill>
              </a:rPr>
              <a:t>, </a:t>
            </a:r>
            <a:r>
              <a:rPr lang="en-US" sz="1100" dirty="0" err="1"/>
              <a:t>a.salary_factor</a:t>
            </a:r>
            <a:r>
              <a:rPr lang="en-US" sz="1100" dirty="0">
                <a:solidFill>
                  <a:srgbClr val="CC7832"/>
                </a:solidFill>
              </a:rPr>
              <a:t>, </a:t>
            </a:r>
            <a:r>
              <a:rPr lang="en-US" sz="1100" dirty="0" err="1"/>
              <a:t>b.avg_salary</a:t>
            </a:r>
            <a:r>
              <a:rPr lang="en-US" sz="1100" dirty="0"/>
              <a:t> </a:t>
            </a:r>
            <a:r>
              <a:rPr lang="en-US" sz="1100" dirty="0">
                <a:solidFill>
                  <a:srgbClr val="CC7832"/>
                </a:solidFill>
              </a:rPr>
              <a:t>as </a:t>
            </a:r>
            <a:r>
              <a:rPr lang="en-US" sz="1100" dirty="0" err="1"/>
              <a:t>prior_avg_salary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err="1"/>
              <a:t>b.salary_factor</a:t>
            </a:r>
            <a:r>
              <a:rPr lang="en-US" sz="1100" dirty="0"/>
              <a:t> </a:t>
            </a:r>
            <a:r>
              <a:rPr lang="en-US" sz="1100" dirty="0">
                <a:solidFill>
                  <a:srgbClr val="CC7832"/>
                </a:solidFill>
              </a:rPr>
              <a:t>as </a:t>
            </a:r>
            <a:r>
              <a:rPr lang="en-US" sz="1100" dirty="0" err="1"/>
              <a:t>prior_salary_factor</a:t>
            </a:r>
            <a:br>
              <a:rPr lang="en-US" sz="1100" dirty="0"/>
            </a:br>
            <a:r>
              <a:rPr lang="en-US" sz="1100" dirty="0"/>
              <a:t>            </a:t>
            </a:r>
            <a:r>
              <a:rPr lang="en-US" sz="1100" dirty="0">
                <a:solidFill>
                  <a:srgbClr val="CC7832"/>
                </a:solidFill>
              </a:rPr>
              <a:t>from </a:t>
            </a:r>
            <a:r>
              <a:rPr lang="en-US" sz="1100" dirty="0" err="1"/>
              <a:t>normalized_averages</a:t>
            </a:r>
            <a:r>
              <a:rPr lang="en-US" sz="1100" dirty="0"/>
              <a:t> </a:t>
            </a:r>
            <a:r>
              <a:rPr lang="en-US" sz="1100" dirty="0">
                <a:solidFill>
                  <a:srgbClr val="CC7832"/>
                </a:solidFill>
              </a:rPr>
              <a:t>as </a:t>
            </a:r>
            <a:r>
              <a:rPr lang="en-US" sz="1100" dirty="0"/>
              <a:t>a </a:t>
            </a:r>
            <a:r>
              <a:rPr lang="en-US" sz="1100" dirty="0">
                <a:solidFill>
                  <a:srgbClr val="CC7832"/>
                </a:solidFill>
              </a:rPr>
              <a:t>join </a:t>
            </a:r>
            <a:r>
              <a:rPr lang="en-US" sz="1100" dirty="0" err="1"/>
              <a:t>normalized_averages</a:t>
            </a:r>
            <a:r>
              <a:rPr lang="en-US" sz="1100" dirty="0"/>
              <a:t> </a:t>
            </a:r>
            <a:r>
              <a:rPr lang="en-US" sz="1100" dirty="0">
                <a:solidFill>
                  <a:srgbClr val="CC7832"/>
                </a:solidFill>
              </a:rPr>
              <a:t>as </a:t>
            </a:r>
            <a:r>
              <a:rPr lang="en-US" sz="1100" dirty="0"/>
              <a:t>b</a:t>
            </a:r>
            <a:br>
              <a:rPr lang="en-US" sz="1100" dirty="0"/>
            </a:br>
            <a:r>
              <a:rPr lang="en-US" sz="1100" dirty="0"/>
              <a:t>                </a:t>
            </a:r>
            <a:r>
              <a:rPr lang="en-US" sz="1100" dirty="0">
                <a:solidFill>
                  <a:srgbClr val="CC7832"/>
                </a:solidFill>
              </a:rPr>
              <a:t>on </a:t>
            </a:r>
            <a:r>
              <a:rPr lang="en-US" sz="1100" dirty="0" err="1"/>
              <a:t>a.</a:t>
            </a:r>
            <a:r>
              <a:rPr lang="en-US" sz="1100" dirty="0" err="1">
                <a:solidFill>
                  <a:srgbClr val="9876AA"/>
                </a:solidFill>
              </a:rPr>
              <a:t>yearid</a:t>
            </a:r>
            <a:r>
              <a:rPr lang="en-US" sz="1100" dirty="0"/>
              <a:t>=b.</a:t>
            </a:r>
            <a:r>
              <a:rPr lang="en-US" sz="1100" dirty="0">
                <a:solidFill>
                  <a:srgbClr val="9876AA"/>
                </a:solidFill>
              </a:rPr>
              <a:t>yearid</a:t>
            </a:r>
            <a:r>
              <a:rPr lang="en-US" sz="1100" dirty="0"/>
              <a:t>+</a:t>
            </a:r>
            <a:r>
              <a:rPr lang="en-US" sz="1100" dirty="0">
                <a:solidFill>
                  <a:srgbClr val="6897BB"/>
                </a:solidFill>
              </a:rPr>
              <a:t>1</a:t>
            </a:r>
            <a:br>
              <a:rPr lang="en-US" sz="1100" dirty="0">
                <a:solidFill>
                  <a:srgbClr val="6897BB"/>
                </a:solidFill>
              </a:rPr>
            </a:br>
            <a:r>
              <a:rPr lang="en-US" sz="1100" dirty="0">
                <a:solidFill>
                  <a:srgbClr val="6897BB"/>
                </a:solidFill>
              </a:rPr>
              <a:t>    </a:t>
            </a:r>
            <a:r>
              <a:rPr lang="en-US" sz="1100" dirty="0"/>
              <a:t>)</a:t>
            </a:r>
            <a:br>
              <a:rPr lang="en-US" sz="1100" dirty="0"/>
            </a:br>
            <a:r>
              <a:rPr lang="en-US" sz="1100" dirty="0">
                <a:solidFill>
                  <a:srgbClr val="CC7832"/>
                </a:solidFill>
              </a:rPr>
              <a:t>select </a:t>
            </a:r>
            <a:r>
              <a:rPr lang="en-US" sz="1100" dirty="0" err="1">
                <a:solidFill>
                  <a:srgbClr val="9876AA"/>
                </a:solidFill>
              </a:rPr>
              <a:t>yearid</a:t>
            </a:r>
            <a:r>
              <a:rPr lang="en-US" sz="1100" dirty="0">
                <a:solidFill>
                  <a:srgbClr val="CC7832"/>
                </a:solidFill>
              </a:rPr>
              <a:t>, </a:t>
            </a:r>
            <a:r>
              <a:rPr lang="en-US" sz="1100" dirty="0" err="1"/>
              <a:t>avg_salary</a:t>
            </a:r>
            <a:r>
              <a:rPr lang="en-US" sz="1100" dirty="0"/>
              <a:t> </a:t>
            </a:r>
            <a:r>
              <a:rPr lang="en-US" sz="1100" dirty="0" err="1"/>
              <a:t>salary_factor</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avg_salary</a:t>
            </a:r>
            <a:r>
              <a:rPr lang="en-US" sz="1100" dirty="0"/>
              <a:t>/prior_avg_salary</a:t>
            </a:r>
            <a:r>
              <a:rPr lang="en-US" sz="1100" dirty="0">
                <a:solidFill>
                  <a:srgbClr val="CC7832"/>
                </a:solidFill>
              </a:rPr>
              <a:t>,</a:t>
            </a:r>
            <a:r>
              <a:rPr lang="en-US" sz="1100" dirty="0">
                <a:solidFill>
                  <a:srgbClr val="6897BB"/>
                </a:solidFill>
              </a:rPr>
              <a:t>3</a:t>
            </a:r>
            <a:r>
              <a:rPr lang="en-US" sz="1100" dirty="0"/>
              <a:t>) </a:t>
            </a:r>
            <a:r>
              <a:rPr lang="en-US" sz="1100" dirty="0" err="1"/>
              <a:t>avg_salary_yoy</a:t>
            </a:r>
            <a:r>
              <a:rPr lang="en-US" sz="1100" dirty="0">
                <a:solidFill>
                  <a:srgbClr val="CC7832"/>
                </a:solidFill>
              </a:rPr>
              <a:t>,</a:t>
            </a:r>
            <a:br>
              <a:rPr lang="en-US" sz="1100" dirty="0">
                <a:solidFill>
                  <a:srgbClr val="CC7832"/>
                </a:solidFill>
              </a:rPr>
            </a:br>
            <a:r>
              <a:rPr lang="en-US" sz="1100" dirty="0">
                <a:solidFill>
                  <a:srgbClr val="CC7832"/>
                </a:solidFill>
              </a:rPr>
              <a:t>        </a:t>
            </a:r>
            <a:r>
              <a:rPr lang="en-US" sz="1100" dirty="0">
                <a:solidFill>
                  <a:srgbClr val="FFC66D"/>
                </a:solidFill>
              </a:rPr>
              <a:t>round</a:t>
            </a:r>
            <a:r>
              <a:rPr lang="en-US" sz="1100" dirty="0"/>
              <a:t>(</a:t>
            </a:r>
            <a:r>
              <a:rPr lang="en-US" sz="1100" dirty="0" err="1"/>
              <a:t>salary_factor</a:t>
            </a:r>
            <a:r>
              <a:rPr lang="en-US" sz="1100" dirty="0"/>
              <a:t>/prior_salary_factor</a:t>
            </a:r>
            <a:r>
              <a:rPr lang="en-US" sz="1100" dirty="0">
                <a:solidFill>
                  <a:srgbClr val="CC7832"/>
                </a:solidFill>
              </a:rPr>
              <a:t>,</a:t>
            </a:r>
            <a:r>
              <a:rPr lang="en-US" sz="1100" dirty="0">
                <a:solidFill>
                  <a:srgbClr val="6897BB"/>
                </a:solidFill>
              </a:rPr>
              <a:t>3</a:t>
            </a:r>
            <a:r>
              <a:rPr lang="en-US" sz="1100" dirty="0"/>
              <a:t>) </a:t>
            </a:r>
            <a:r>
              <a:rPr lang="en-US" sz="1100" dirty="0">
                <a:solidFill>
                  <a:srgbClr val="CC7832"/>
                </a:solidFill>
              </a:rPr>
              <a:t>as </a:t>
            </a:r>
            <a:r>
              <a:rPr lang="en-US" sz="1100" dirty="0" err="1"/>
              <a:t>salary_factor_yoy</a:t>
            </a:r>
            <a:br>
              <a:rPr lang="en-US" sz="1100" dirty="0"/>
            </a:br>
            <a:r>
              <a:rPr lang="en-US" sz="1100" dirty="0"/>
              <a:t>            </a:t>
            </a:r>
            <a:r>
              <a:rPr lang="en-US" sz="1100" dirty="0">
                <a:solidFill>
                  <a:srgbClr val="CC7832"/>
                </a:solidFill>
              </a:rPr>
              <a:t>from </a:t>
            </a:r>
            <a:r>
              <a:rPr lang="en-US" sz="1100" dirty="0" err="1"/>
              <a:t>averages_and_yoy</a:t>
            </a:r>
            <a:br>
              <a:rPr lang="en-US" sz="1100" dirty="0"/>
            </a:br>
            <a:r>
              <a:rPr lang="en-US" sz="1100" dirty="0">
                <a:solidFill>
                  <a:srgbClr val="CC7832"/>
                </a:solidFill>
              </a:rPr>
              <a:t>order by </a:t>
            </a:r>
            <a:r>
              <a:rPr lang="en-US" sz="1100" dirty="0" err="1">
                <a:solidFill>
                  <a:srgbClr val="9876AA"/>
                </a:solidFill>
              </a:rPr>
              <a:t>yearid</a:t>
            </a:r>
            <a:r>
              <a:rPr lang="en-US" sz="1100" dirty="0">
                <a:solidFill>
                  <a:srgbClr val="9876AA"/>
                </a:solidFill>
              </a:rPr>
              <a:t> </a:t>
            </a:r>
            <a:r>
              <a:rPr lang="en-US" sz="1100" dirty="0">
                <a:solidFill>
                  <a:srgbClr val="CC7832"/>
                </a:solidFill>
              </a:rPr>
              <a:t>desc;</a:t>
            </a:r>
            <a:endParaRPr lang="en-US" sz="1100" dirty="0"/>
          </a:p>
        </p:txBody>
      </p:sp>
      <p:sp>
        <p:nvSpPr>
          <p:cNvPr id="3" name="Title 2">
            <a:extLst>
              <a:ext uri="{FF2B5EF4-FFF2-40B4-BE49-F238E27FC236}">
                <a16:creationId xmlns:a16="http://schemas.microsoft.com/office/drawing/2014/main" id="{D3631BC4-5792-C548-B7AC-BED1B4C65316}"/>
              </a:ext>
            </a:extLst>
          </p:cNvPr>
          <p:cNvSpPr>
            <a:spLocks noGrp="1"/>
          </p:cNvSpPr>
          <p:nvPr>
            <p:ph type="title"/>
          </p:nvPr>
        </p:nvSpPr>
        <p:spPr/>
        <p:txBody>
          <a:bodyPr/>
          <a:lstStyle/>
          <a:p>
            <a:r>
              <a:rPr lang="en-US" dirty="0"/>
              <a:t>Hypothetical Normalization</a:t>
            </a:r>
          </a:p>
        </p:txBody>
      </p:sp>
      <p:pic>
        <p:nvPicPr>
          <p:cNvPr id="4" name="Picture 3">
            <a:extLst>
              <a:ext uri="{FF2B5EF4-FFF2-40B4-BE49-F238E27FC236}">
                <a16:creationId xmlns:a16="http://schemas.microsoft.com/office/drawing/2014/main" id="{F61BA7EA-D5C2-D440-8553-F0C1BCC0D87D}"/>
              </a:ext>
            </a:extLst>
          </p:cNvPr>
          <p:cNvPicPr>
            <a:picLocks noChangeAspect="1"/>
          </p:cNvPicPr>
          <p:nvPr/>
        </p:nvPicPr>
        <p:blipFill>
          <a:blip r:embed="rId2"/>
          <a:stretch>
            <a:fillRect/>
          </a:stretch>
        </p:blipFill>
        <p:spPr>
          <a:xfrm>
            <a:off x="4455638" y="524483"/>
            <a:ext cx="4535962" cy="1785493"/>
          </a:xfrm>
          <a:prstGeom prst="rect">
            <a:avLst/>
          </a:prstGeom>
        </p:spPr>
      </p:pic>
      <p:sp>
        <p:nvSpPr>
          <p:cNvPr id="5" name="Content Placeholder 1">
            <a:extLst>
              <a:ext uri="{FF2B5EF4-FFF2-40B4-BE49-F238E27FC236}">
                <a16:creationId xmlns:a16="http://schemas.microsoft.com/office/drawing/2014/main" id="{DADC3F1C-F505-734A-9A38-3A502D759156}"/>
              </a:ext>
            </a:extLst>
          </p:cNvPr>
          <p:cNvSpPr txBox="1">
            <a:spLocks/>
          </p:cNvSpPr>
          <p:nvPr/>
        </p:nvSpPr>
        <p:spPr>
          <a:xfrm>
            <a:off x="5061626" y="2390140"/>
            <a:ext cx="3853774" cy="216281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1100" dirty="0"/>
          </a:p>
        </p:txBody>
      </p:sp>
      <p:sp>
        <p:nvSpPr>
          <p:cNvPr id="6" name="Content Placeholder 1">
            <a:extLst>
              <a:ext uri="{FF2B5EF4-FFF2-40B4-BE49-F238E27FC236}">
                <a16:creationId xmlns:a16="http://schemas.microsoft.com/office/drawing/2014/main" id="{F35DF26D-5D34-7D44-9EA6-FA0ECD3EDEDA}"/>
              </a:ext>
            </a:extLst>
          </p:cNvPr>
          <p:cNvSpPr txBox="1">
            <a:spLocks/>
          </p:cNvSpPr>
          <p:nvPr/>
        </p:nvSpPr>
        <p:spPr>
          <a:xfrm>
            <a:off x="5257800" y="2647950"/>
            <a:ext cx="4876800" cy="35052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p>
        </p:txBody>
      </p:sp>
      <p:sp>
        <p:nvSpPr>
          <p:cNvPr id="7" name="Content Placeholder 1">
            <a:extLst>
              <a:ext uri="{FF2B5EF4-FFF2-40B4-BE49-F238E27FC236}">
                <a16:creationId xmlns:a16="http://schemas.microsoft.com/office/drawing/2014/main" id="{158A3F49-248D-A943-A1D1-D8542AA354DB}"/>
              </a:ext>
            </a:extLst>
          </p:cNvPr>
          <p:cNvSpPr txBox="1">
            <a:spLocks/>
          </p:cNvSpPr>
          <p:nvPr/>
        </p:nvSpPr>
        <p:spPr>
          <a:xfrm>
            <a:off x="4953001" y="2495550"/>
            <a:ext cx="4038600" cy="198119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 doubt very much that I got this correct.</a:t>
            </a:r>
          </a:p>
          <a:p>
            <a:r>
              <a:rPr lang="en-US" sz="1600" dirty="0"/>
              <a:t>But you get the basic idea:</a:t>
            </a:r>
          </a:p>
          <a:p>
            <a:pPr lvl="1"/>
            <a:r>
              <a:rPr lang="en-US" sz="1400" dirty="0"/>
              <a:t>Process core data from the domain.</a:t>
            </a:r>
          </a:p>
          <a:p>
            <a:pPr lvl="1"/>
            <a:r>
              <a:rPr lang="en-US" sz="1400" dirty="0"/>
              <a:t>Bring in external information to adjust.</a:t>
            </a:r>
          </a:p>
          <a:p>
            <a:r>
              <a:rPr lang="en-US" sz="1600" dirty="0"/>
              <a:t>Bring this together with the larger data, in this case to be able to talk about player performance relative to salary.</a:t>
            </a:r>
          </a:p>
        </p:txBody>
      </p:sp>
    </p:spTree>
    <p:extLst>
      <p:ext uri="{BB962C8B-B14F-4D97-AF65-F5344CB8AC3E}">
        <p14:creationId xmlns:p14="http://schemas.microsoft.com/office/powerpoint/2010/main" val="377665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7: ER, Apps, SQL,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12E0D3D2-7FE3-C541-B440-03AE0AD4C1A0}"/>
              </a:ext>
            </a:extLst>
          </p:cNvPr>
          <p:cNvSpPr/>
          <p:nvPr/>
        </p:nvSpPr>
        <p:spPr>
          <a:xfrm>
            <a:off x="74615" y="3356555"/>
            <a:ext cx="8915398" cy="1294171"/>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in a couple of minutes.</a:t>
            </a:r>
          </a:p>
        </p:txBody>
      </p:sp>
    </p:spTree>
    <p:extLst>
      <p:ext uri="{BB962C8B-B14F-4D97-AF65-F5344CB8AC3E}">
        <p14:creationId xmlns:p14="http://schemas.microsoft.com/office/powerpoint/2010/main" val="397707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63C8B9-BDB8-C34E-BDF0-5D4B42C5018B}"/>
              </a:ext>
            </a:extLst>
          </p:cNvPr>
          <p:cNvSpPr>
            <a:spLocks noGrp="1"/>
          </p:cNvSpPr>
          <p:nvPr>
            <p:ph idx="1"/>
          </p:nvPr>
        </p:nvSpPr>
        <p:spPr/>
        <p:txBody>
          <a:bodyPr/>
          <a:lstStyle/>
          <a:p>
            <a:r>
              <a:rPr lang="en-US" dirty="0"/>
              <a:t>Scenario:</a:t>
            </a:r>
          </a:p>
          <a:p>
            <a:pPr lvl="1"/>
            <a:r>
              <a:rPr lang="en-US" dirty="0"/>
              <a:t>I need a catcher for my team.</a:t>
            </a:r>
          </a:p>
          <a:p>
            <a:pPr lvl="1"/>
            <a:r>
              <a:rPr lang="en-US" dirty="0"/>
              <a:t>I want to find the “best 5 batting catchers by year.”</a:t>
            </a:r>
          </a:p>
          <a:p>
            <a:pPr lvl="1"/>
            <a:r>
              <a:rPr lang="en-US" dirty="0"/>
              <a:t>I measure batting performance by </a:t>
            </a:r>
            <a:r>
              <a:rPr lang="en-US" i="1" dirty="0"/>
              <a:t>slugging percentage.</a:t>
            </a:r>
          </a:p>
          <a:p>
            <a:pPr lvl="1"/>
            <a:r>
              <a:rPr lang="en-US" dirty="0"/>
              <a:t>I want to normalize salary relative averages and CPI.</a:t>
            </a:r>
          </a:p>
          <a:p>
            <a:pPr lvl="1"/>
            <a:r>
              <a:rPr lang="en-US" dirty="0"/>
              <a:t>I do not want </a:t>
            </a:r>
            <a:r>
              <a:rPr lang="en-US" i="1" dirty="0"/>
              <a:t>absolute best.</a:t>
            </a:r>
            <a:r>
              <a:rPr lang="en-US" dirty="0"/>
              <a:t> I want best price performance, e.g. </a:t>
            </a:r>
            <a:br>
              <a:rPr lang="en-US" i="1" dirty="0"/>
            </a:br>
            <a:r>
              <a:rPr lang="en-US" i="1" dirty="0"/>
              <a:t>(slugging percentage)/(</a:t>
            </a:r>
            <a:r>
              <a:rPr lang="en-US" i="1" dirty="0" err="1"/>
              <a:t>normalized_salary</a:t>
            </a:r>
            <a:r>
              <a:rPr lang="en-US" i="1" dirty="0"/>
              <a:t>)</a:t>
            </a:r>
            <a:endParaRPr lang="en-US" dirty="0"/>
          </a:p>
        </p:txBody>
      </p:sp>
      <p:sp>
        <p:nvSpPr>
          <p:cNvPr id="3" name="Title 2">
            <a:extLst>
              <a:ext uri="{FF2B5EF4-FFF2-40B4-BE49-F238E27FC236}">
                <a16:creationId xmlns:a16="http://schemas.microsoft.com/office/drawing/2014/main" id="{A416CD4A-5439-2F44-8FD0-7E03474BE68E}"/>
              </a:ext>
            </a:extLst>
          </p:cNvPr>
          <p:cNvSpPr>
            <a:spLocks noGrp="1"/>
          </p:cNvSpPr>
          <p:nvPr>
            <p:ph type="title"/>
          </p:nvPr>
        </p:nvSpPr>
        <p:spPr/>
        <p:txBody>
          <a:bodyPr/>
          <a:lstStyle/>
          <a:p>
            <a:r>
              <a:rPr lang="en-US" dirty="0"/>
              <a:t>Hypothetical Player Choice</a:t>
            </a:r>
          </a:p>
        </p:txBody>
      </p:sp>
      <p:pic>
        <p:nvPicPr>
          <p:cNvPr id="4" name="Picture 3">
            <a:extLst>
              <a:ext uri="{FF2B5EF4-FFF2-40B4-BE49-F238E27FC236}">
                <a16:creationId xmlns:a16="http://schemas.microsoft.com/office/drawing/2014/main" id="{DB8D2842-AE8D-EC48-B942-BE9AD7CF2708}"/>
              </a:ext>
            </a:extLst>
          </p:cNvPr>
          <p:cNvPicPr>
            <a:picLocks noChangeAspect="1"/>
          </p:cNvPicPr>
          <p:nvPr/>
        </p:nvPicPr>
        <p:blipFill>
          <a:blip r:embed="rId2"/>
          <a:stretch>
            <a:fillRect/>
          </a:stretch>
        </p:blipFill>
        <p:spPr>
          <a:xfrm>
            <a:off x="0" y="3028950"/>
            <a:ext cx="9144000" cy="1141958"/>
          </a:xfrm>
          <a:prstGeom prst="rect">
            <a:avLst/>
          </a:prstGeom>
        </p:spPr>
      </p:pic>
      <p:sp>
        <p:nvSpPr>
          <p:cNvPr id="5" name="TextBox 4">
            <a:extLst>
              <a:ext uri="{FF2B5EF4-FFF2-40B4-BE49-F238E27FC236}">
                <a16:creationId xmlns:a16="http://schemas.microsoft.com/office/drawing/2014/main" id="{76F97209-124E-2144-A41E-016F56662501}"/>
              </a:ext>
            </a:extLst>
          </p:cNvPr>
          <p:cNvSpPr txBox="1"/>
          <p:nvPr/>
        </p:nvSpPr>
        <p:spPr>
          <a:xfrm>
            <a:off x="6389740" y="649426"/>
            <a:ext cx="1194943" cy="646331"/>
          </a:xfrm>
          <a:prstGeom prst="rect">
            <a:avLst/>
          </a:prstGeom>
          <a:noFill/>
        </p:spPr>
        <p:txBody>
          <a:bodyPr wrap="none" rtlCol="0">
            <a:spAutoFit/>
          </a:bodyPr>
          <a:lstStyle/>
          <a:p>
            <a:pPr algn="ctr"/>
            <a:r>
              <a:rPr lang="en-US" b="1" dirty="0">
                <a:solidFill>
                  <a:srgbClr val="FF0000"/>
                </a:solidFill>
              </a:rPr>
              <a:t>Switch to</a:t>
            </a:r>
            <a:br>
              <a:rPr lang="en-US" b="1" dirty="0">
                <a:solidFill>
                  <a:srgbClr val="FF0000"/>
                </a:solidFill>
              </a:rPr>
            </a:br>
            <a:r>
              <a:rPr lang="en-US" b="1" dirty="0">
                <a:solidFill>
                  <a:srgbClr val="FF0000"/>
                </a:solidFill>
              </a:rPr>
              <a:t>Notebook.</a:t>
            </a:r>
          </a:p>
        </p:txBody>
      </p:sp>
    </p:spTree>
    <p:extLst>
      <p:ext uri="{BB962C8B-B14F-4D97-AF65-F5344CB8AC3E}">
        <p14:creationId xmlns:p14="http://schemas.microsoft.com/office/powerpoint/2010/main" val="347377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1E58E-B01F-3E40-B394-8DB86DC6BDD6}"/>
              </a:ext>
            </a:extLst>
          </p:cNvPr>
          <p:cNvSpPr>
            <a:spLocks noGrp="1"/>
          </p:cNvSpPr>
          <p:nvPr>
            <p:ph type="title"/>
          </p:nvPr>
        </p:nvSpPr>
        <p:spPr/>
        <p:txBody>
          <a:bodyPr/>
          <a:lstStyle/>
          <a:p>
            <a:r>
              <a:rPr lang="en-US" dirty="0"/>
              <a:t>Optimal Price/Performance Catcher</a:t>
            </a:r>
          </a:p>
        </p:txBody>
      </p:sp>
      <p:sp>
        <p:nvSpPr>
          <p:cNvPr id="5" name="Rectangle 4">
            <a:extLst>
              <a:ext uri="{FF2B5EF4-FFF2-40B4-BE49-F238E27FC236}">
                <a16:creationId xmlns:a16="http://schemas.microsoft.com/office/drawing/2014/main" id="{E9F095C4-B9F0-B64E-8350-8ABBC6AD261F}"/>
              </a:ext>
            </a:extLst>
          </p:cNvPr>
          <p:cNvSpPr/>
          <p:nvPr/>
        </p:nvSpPr>
        <p:spPr>
          <a:xfrm>
            <a:off x="172570" y="407435"/>
            <a:ext cx="8798860" cy="4385816"/>
          </a:xfrm>
          <a:prstGeom prst="rect">
            <a:avLst/>
          </a:prstGeom>
        </p:spPr>
        <p:txBody>
          <a:bodyPr wrap="square">
            <a:spAutoFit/>
          </a:bodyPr>
          <a:lstStyle/>
          <a:p>
            <a:r>
              <a:rPr lang="en-US" sz="900" dirty="0">
                <a:solidFill>
                  <a:srgbClr val="CC7832"/>
                </a:solidFill>
              </a:rPr>
              <a:t>with </a:t>
            </a:r>
            <a:r>
              <a:rPr lang="en-US" sz="900" dirty="0" err="1"/>
              <a:t>annual_batting_performance_salary</a:t>
            </a:r>
            <a:r>
              <a:rPr lang="en-US" sz="900" dirty="0"/>
              <a:t> </a:t>
            </a:r>
            <a:r>
              <a:rPr lang="en-US" sz="900" dirty="0">
                <a:solidFill>
                  <a:srgbClr val="CC7832"/>
                </a:solidFill>
              </a:rPr>
              <a:t>as</a:t>
            </a:r>
            <a:br>
              <a:rPr lang="en-US" sz="900" dirty="0">
                <a:solidFill>
                  <a:srgbClr val="CC7832"/>
                </a:solidFill>
              </a:rPr>
            </a:br>
            <a:r>
              <a:rPr lang="en-US" sz="900" dirty="0">
                <a:solidFill>
                  <a:srgbClr val="CC7832"/>
                </a:solidFill>
              </a:rPr>
              <a:t>         </a:t>
            </a:r>
            <a:r>
              <a:rPr lang="en-US" sz="900" dirty="0"/>
              <a:t>(</a:t>
            </a:r>
            <a:br>
              <a:rPr lang="en-US" sz="900" dirty="0"/>
            </a:br>
            <a:r>
              <a:rPr lang="en-US" sz="900" dirty="0"/>
              <a:t>             </a:t>
            </a:r>
            <a:r>
              <a:rPr lang="en-US" sz="900" dirty="0">
                <a:solidFill>
                  <a:srgbClr val="CC7832"/>
                </a:solidFill>
              </a:rPr>
              <a:t>select </a:t>
            </a:r>
            <a:r>
              <a:rPr lang="en-US" sz="900" dirty="0" err="1">
                <a:solidFill>
                  <a:srgbClr val="9876AA"/>
                </a:solidFill>
              </a:rPr>
              <a:t>playerid</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solidFill>
                  <a:srgbClr val="9876AA"/>
                </a:solidFill>
              </a:rPr>
              <a:t>yearid</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solidFill>
                  <a:srgbClr val="9876AA"/>
                </a:solidFill>
              </a:rPr>
              <a:t>app_g_c</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bat_h</a:t>
            </a:r>
            <a:r>
              <a:rPr lang="en-US" sz="900" dirty="0">
                <a:solidFill>
                  <a:srgbClr val="9876AA"/>
                </a:solidFill>
              </a:rPr>
              <a:t> </a:t>
            </a:r>
            <a:r>
              <a:rPr lang="en-US" sz="900" dirty="0"/>
              <a:t>/ </a:t>
            </a:r>
            <a:r>
              <a:rPr lang="en-US" sz="900" dirty="0">
                <a:solidFill>
                  <a:srgbClr val="FFC66D"/>
                </a:solidFill>
              </a:rPr>
              <a:t>if</a:t>
            </a:r>
            <a:r>
              <a:rPr lang="en-US" sz="900" dirty="0"/>
              <a:t>(</a:t>
            </a:r>
            <a:r>
              <a:rPr lang="en-US" sz="900" dirty="0" err="1">
                <a:solidFill>
                  <a:srgbClr val="9876AA"/>
                </a:solidFill>
              </a:rPr>
              <a:t>bat_ab</a:t>
            </a:r>
            <a:r>
              <a:rPr lang="en-US" sz="900" dirty="0">
                <a:solidFill>
                  <a:srgbClr val="9876AA"/>
                </a:solidFill>
              </a:rPr>
              <a:t> </a:t>
            </a:r>
            <a:r>
              <a:rPr lang="en-US" sz="900" dirty="0"/>
              <a:t>= </a:t>
            </a:r>
            <a:r>
              <a:rPr lang="en-US" sz="900" dirty="0">
                <a:solidFill>
                  <a:srgbClr val="6897BB"/>
                </a:solidFill>
              </a:rPr>
              <a:t>0</a:t>
            </a:r>
            <a:r>
              <a:rPr lang="en-US" sz="900" dirty="0">
                <a:solidFill>
                  <a:srgbClr val="CC7832"/>
                </a:solidFill>
              </a:rPr>
              <a:t>, NULL, </a:t>
            </a:r>
            <a:r>
              <a:rPr lang="en-US" sz="900" dirty="0" err="1">
                <a:solidFill>
                  <a:srgbClr val="9876AA"/>
                </a:solidFill>
              </a:rPr>
              <a:t>bat_ab</a:t>
            </a:r>
            <a:r>
              <a:rPr lang="en-US" sz="900" dirty="0"/>
              <a:t>))                                        </a:t>
            </a:r>
            <a:r>
              <a:rPr lang="en-US" sz="900" dirty="0">
                <a:solidFill>
                  <a:srgbClr val="CC7832"/>
                </a:solidFill>
              </a:rPr>
              <a:t>as </a:t>
            </a:r>
            <a:r>
              <a:rPr lang="en-US" sz="900" dirty="0" err="1"/>
              <a:t>bat_avg</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bat_h</a:t>
            </a:r>
            <a:r>
              <a:rPr lang="en-US" sz="900" dirty="0">
                <a:solidFill>
                  <a:srgbClr val="9876AA"/>
                </a:solidFill>
              </a:rPr>
              <a:t> </a:t>
            </a:r>
            <a:r>
              <a:rPr lang="en-US" sz="900" dirty="0"/>
              <a:t>+ </a:t>
            </a:r>
            <a:r>
              <a:rPr lang="en-US" sz="900" dirty="0">
                <a:solidFill>
                  <a:srgbClr val="9876AA"/>
                </a:solidFill>
              </a:rPr>
              <a:t>bb</a:t>
            </a:r>
            <a:r>
              <a:rPr lang="en-US" sz="900" dirty="0"/>
              <a:t>) / (</a:t>
            </a:r>
            <a:r>
              <a:rPr lang="en-US" sz="900" dirty="0" err="1">
                <a:solidFill>
                  <a:srgbClr val="9876AA"/>
                </a:solidFill>
              </a:rPr>
              <a:t>bat_ab</a:t>
            </a:r>
            <a:r>
              <a:rPr lang="en-US" sz="900" dirty="0">
                <a:solidFill>
                  <a:srgbClr val="9876AA"/>
                </a:solidFill>
              </a:rPr>
              <a:t> </a:t>
            </a:r>
            <a:r>
              <a:rPr lang="en-US" sz="900" dirty="0"/>
              <a:t>+ </a:t>
            </a:r>
            <a:r>
              <a:rPr lang="en-US" sz="900" dirty="0">
                <a:solidFill>
                  <a:srgbClr val="9876AA"/>
                </a:solidFill>
              </a:rPr>
              <a:t>bb</a:t>
            </a:r>
            <a:r>
              <a:rPr lang="en-US" sz="900" dirty="0"/>
              <a:t>))                                                </a:t>
            </a:r>
            <a:r>
              <a:rPr lang="en-US" sz="900" dirty="0">
                <a:solidFill>
                  <a:srgbClr val="CC7832"/>
                </a:solidFill>
              </a:rPr>
              <a:t>as </a:t>
            </a:r>
            <a:r>
              <a:rPr lang="en-US" sz="900" dirty="0" err="1"/>
              <a:t>bat_obp</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a:t>
            </a:r>
            <a:r>
              <a:rPr lang="en-US" sz="900" dirty="0">
                <a:solidFill>
                  <a:srgbClr val="9876AA"/>
                </a:solidFill>
              </a:rPr>
              <a:t>bat_1 </a:t>
            </a:r>
            <a:r>
              <a:rPr lang="en-US" sz="900" dirty="0"/>
              <a:t>+ </a:t>
            </a:r>
            <a:r>
              <a:rPr lang="en-US" sz="900" dirty="0">
                <a:solidFill>
                  <a:srgbClr val="9876AA"/>
                </a:solidFill>
              </a:rPr>
              <a:t>bat_2 </a:t>
            </a:r>
            <a:r>
              <a:rPr lang="en-US" sz="900" dirty="0"/>
              <a:t>* </a:t>
            </a:r>
            <a:r>
              <a:rPr lang="en-US" sz="900" dirty="0">
                <a:solidFill>
                  <a:srgbClr val="6897BB"/>
                </a:solidFill>
              </a:rPr>
              <a:t>2 </a:t>
            </a:r>
            <a:r>
              <a:rPr lang="en-US" sz="900" dirty="0"/>
              <a:t>+ </a:t>
            </a:r>
            <a:r>
              <a:rPr lang="en-US" sz="900" dirty="0">
                <a:solidFill>
                  <a:srgbClr val="9876AA"/>
                </a:solidFill>
              </a:rPr>
              <a:t>bat_3 </a:t>
            </a:r>
            <a:r>
              <a:rPr lang="en-US" sz="900" dirty="0"/>
              <a:t>* </a:t>
            </a:r>
            <a:r>
              <a:rPr lang="en-US" sz="900" dirty="0">
                <a:solidFill>
                  <a:srgbClr val="6897BB"/>
                </a:solidFill>
              </a:rPr>
              <a:t>3 </a:t>
            </a:r>
            <a:r>
              <a:rPr lang="en-US" sz="900" dirty="0"/>
              <a:t>+ </a:t>
            </a:r>
            <a:r>
              <a:rPr lang="en-US" sz="900" dirty="0" err="1">
                <a:solidFill>
                  <a:srgbClr val="9876AA"/>
                </a:solidFill>
              </a:rPr>
              <a:t>bat_hr</a:t>
            </a:r>
            <a:r>
              <a:rPr lang="en-US" sz="900" dirty="0">
                <a:solidFill>
                  <a:srgbClr val="9876AA"/>
                </a:solidFill>
              </a:rPr>
              <a:t> </a:t>
            </a:r>
            <a:r>
              <a:rPr lang="en-US" sz="900" dirty="0"/>
              <a:t>* </a:t>
            </a:r>
            <a:r>
              <a:rPr lang="en-US" sz="900" dirty="0">
                <a:solidFill>
                  <a:srgbClr val="6897BB"/>
                </a:solidFill>
              </a:rPr>
              <a:t>4</a:t>
            </a:r>
            <a:r>
              <a:rPr lang="en-US" sz="900" dirty="0"/>
              <a:t>) / </a:t>
            </a:r>
            <a:r>
              <a:rPr lang="en-US" sz="900" dirty="0">
                <a:solidFill>
                  <a:srgbClr val="FFC66D"/>
                </a:solidFill>
              </a:rPr>
              <a:t>if</a:t>
            </a:r>
            <a:r>
              <a:rPr lang="en-US" sz="900" dirty="0"/>
              <a:t>(</a:t>
            </a:r>
            <a:r>
              <a:rPr lang="en-US" sz="900" dirty="0" err="1">
                <a:solidFill>
                  <a:srgbClr val="9876AA"/>
                </a:solidFill>
              </a:rPr>
              <a:t>bat_ab</a:t>
            </a:r>
            <a:r>
              <a:rPr lang="en-US" sz="900" dirty="0">
                <a:solidFill>
                  <a:srgbClr val="9876AA"/>
                </a:solidFill>
              </a:rPr>
              <a:t> </a:t>
            </a:r>
            <a:r>
              <a:rPr lang="en-US" sz="900" dirty="0"/>
              <a:t>= </a:t>
            </a:r>
            <a:r>
              <a:rPr lang="en-US" sz="900" dirty="0">
                <a:solidFill>
                  <a:srgbClr val="6897BB"/>
                </a:solidFill>
              </a:rPr>
              <a:t>0</a:t>
            </a:r>
            <a:r>
              <a:rPr lang="en-US" sz="900" dirty="0">
                <a:solidFill>
                  <a:srgbClr val="CC7832"/>
                </a:solidFill>
              </a:rPr>
              <a:t>, NULL, </a:t>
            </a:r>
            <a:r>
              <a:rPr lang="en-US" sz="900" dirty="0" err="1">
                <a:solidFill>
                  <a:srgbClr val="9876AA"/>
                </a:solidFill>
              </a:rPr>
              <a:t>bat_ab</a:t>
            </a:r>
            <a:r>
              <a:rPr lang="en-US" sz="900" dirty="0"/>
              <a:t>)) </a:t>
            </a:r>
            <a:r>
              <a:rPr lang="en-US" sz="900" dirty="0">
                <a:solidFill>
                  <a:srgbClr val="CC7832"/>
                </a:solidFill>
              </a:rPr>
              <a:t>as </a:t>
            </a:r>
            <a:r>
              <a:rPr lang="en-US" sz="900" dirty="0" err="1"/>
              <a:t>slg</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t>salary</a:t>
            </a:r>
            <a:br>
              <a:rPr lang="en-US" sz="900" dirty="0"/>
            </a:br>
            <a:r>
              <a:rPr lang="en-US" sz="900" dirty="0"/>
              <a:t>             </a:t>
            </a:r>
            <a:r>
              <a:rPr lang="en-US" sz="900" dirty="0">
                <a:solidFill>
                  <a:srgbClr val="CC7832"/>
                </a:solidFill>
              </a:rPr>
              <a:t>from </a:t>
            </a:r>
            <a:r>
              <a:rPr lang="en-US" sz="900" dirty="0" err="1"/>
              <a:t>player_performance_year</a:t>
            </a:r>
            <a:br>
              <a:rPr lang="en-US" sz="900" dirty="0"/>
            </a:br>
            <a:r>
              <a:rPr lang="en-US" sz="900" dirty="0"/>
              <a:t>                      </a:t>
            </a:r>
            <a:r>
              <a:rPr lang="en-US" sz="900" dirty="0">
                <a:solidFill>
                  <a:srgbClr val="CC7832"/>
                </a:solidFill>
              </a:rPr>
              <a:t>join</a:t>
            </a:r>
            <a:br>
              <a:rPr lang="en-US" sz="900" dirty="0">
                <a:solidFill>
                  <a:srgbClr val="CC7832"/>
                </a:solidFill>
              </a:rPr>
            </a:br>
            <a:r>
              <a:rPr lang="en-US" sz="900" dirty="0">
                <a:solidFill>
                  <a:srgbClr val="CC7832"/>
                </a:solidFill>
              </a:rPr>
              <a:t>                  </a:t>
            </a:r>
            <a:r>
              <a:rPr lang="en-US" sz="900" dirty="0"/>
              <a:t>(</a:t>
            </a:r>
            <a:r>
              <a:rPr lang="en-US" sz="900" dirty="0">
                <a:solidFill>
                  <a:srgbClr val="CC7832"/>
                </a:solidFill>
              </a:rPr>
              <a:t>select </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solidFill>
                  <a:srgbClr val="CC7832"/>
                </a:solidFill>
              </a:rPr>
              <a:t>, </a:t>
            </a:r>
            <a:r>
              <a:rPr lang="en-US" sz="900" dirty="0">
                <a:solidFill>
                  <a:srgbClr val="FFC66D"/>
                </a:solidFill>
              </a:rPr>
              <a:t>avg</a:t>
            </a:r>
            <a:r>
              <a:rPr lang="en-US" sz="900" dirty="0"/>
              <a:t>(</a:t>
            </a:r>
            <a:r>
              <a:rPr lang="en-US" sz="900" dirty="0">
                <a:solidFill>
                  <a:srgbClr val="9876AA"/>
                </a:solidFill>
              </a:rPr>
              <a:t>salary</a:t>
            </a:r>
            <a:r>
              <a:rPr lang="en-US" sz="900" dirty="0"/>
              <a:t>) </a:t>
            </a:r>
            <a:r>
              <a:rPr lang="en-US" sz="900" dirty="0">
                <a:solidFill>
                  <a:srgbClr val="CC7832"/>
                </a:solidFill>
              </a:rPr>
              <a:t>as </a:t>
            </a:r>
            <a:r>
              <a:rPr lang="en-US" sz="900" dirty="0"/>
              <a:t>salary</a:t>
            </a:r>
            <a:br>
              <a:rPr lang="en-US" sz="900" dirty="0"/>
            </a:br>
            <a:r>
              <a:rPr lang="en-US" sz="900" dirty="0"/>
              <a:t>                   </a:t>
            </a:r>
            <a:r>
              <a:rPr lang="en-US" sz="900" dirty="0">
                <a:solidFill>
                  <a:srgbClr val="CC7832"/>
                </a:solidFill>
              </a:rPr>
              <a:t>from </a:t>
            </a:r>
            <a:r>
              <a:rPr lang="en-US" sz="900" dirty="0" err="1"/>
              <a:t>lahmansbaseballdb.salaries</a:t>
            </a:r>
            <a:br>
              <a:rPr lang="en-US" sz="900" dirty="0"/>
            </a:br>
            <a:r>
              <a:rPr lang="en-US" sz="900" dirty="0"/>
              <a:t>                   </a:t>
            </a:r>
            <a:r>
              <a:rPr lang="en-US" sz="900" dirty="0">
                <a:solidFill>
                  <a:srgbClr val="CC7832"/>
                </a:solidFill>
              </a:rPr>
              <a:t>group by </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t>) </a:t>
            </a:r>
            <a:r>
              <a:rPr lang="en-US" sz="900" dirty="0">
                <a:solidFill>
                  <a:srgbClr val="CC7832"/>
                </a:solidFill>
              </a:rPr>
              <a:t>as </a:t>
            </a:r>
            <a:r>
              <a:rPr lang="en-US" sz="900" dirty="0"/>
              <a:t>a</a:t>
            </a:r>
            <a:br>
              <a:rPr lang="en-US" sz="900" dirty="0"/>
            </a:br>
            <a:r>
              <a:rPr lang="en-US" sz="900" dirty="0"/>
              <a:t>                  </a:t>
            </a:r>
            <a:r>
              <a:rPr lang="en-US" sz="900" dirty="0">
                <a:solidFill>
                  <a:srgbClr val="CC7832"/>
                </a:solidFill>
              </a:rPr>
              <a:t>using</a:t>
            </a:r>
            <a:br>
              <a:rPr lang="en-US" sz="900" dirty="0">
                <a:solidFill>
                  <a:srgbClr val="CC7832"/>
                </a:solidFill>
              </a:rPr>
            </a:br>
            <a:r>
              <a:rPr lang="en-US" sz="900" dirty="0">
                <a:solidFill>
                  <a:srgbClr val="CC7832"/>
                </a:solidFill>
              </a:rPr>
              <a:t>                      </a:t>
            </a:r>
            <a:r>
              <a:rPr lang="en-US" sz="900" dirty="0"/>
              <a:t>(</a:t>
            </a:r>
            <a:r>
              <a:rPr lang="en-US" sz="900" dirty="0" err="1">
                <a:solidFill>
                  <a:srgbClr val="9876AA"/>
                </a:solidFill>
              </a:rPr>
              <a:t>playerid</a:t>
            </a:r>
            <a:r>
              <a:rPr lang="en-US" sz="900" dirty="0">
                <a:solidFill>
                  <a:srgbClr val="CC7832"/>
                </a:solidFill>
              </a:rPr>
              <a:t>, </a:t>
            </a:r>
            <a:r>
              <a:rPr lang="en-US" sz="900" dirty="0" err="1">
                <a:solidFill>
                  <a:srgbClr val="9876AA"/>
                </a:solidFill>
              </a:rPr>
              <a:t>yearid</a:t>
            </a:r>
            <a:r>
              <a:rPr lang="en-US" sz="900" dirty="0"/>
              <a:t>)</a:t>
            </a:r>
            <a:br>
              <a:rPr lang="en-US" sz="900" dirty="0"/>
            </a:br>
            <a:r>
              <a:rPr lang="en-US" sz="900" dirty="0"/>
              <a:t>             </a:t>
            </a:r>
            <a:r>
              <a:rPr lang="en-US" sz="900" dirty="0">
                <a:solidFill>
                  <a:srgbClr val="CC7832"/>
                </a:solidFill>
              </a:rPr>
              <a:t>where </a:t>
            </a:r>
            <a:r>
              <a:rPr lang="en-US" sz="900" dirty="0" err="1">
                <a:solidFill>
                  <a:srgbClr val="9876AA"/>
                </a:solidFill>
              </a:rPr>
              <a:t>bat_ab</a:t>
            </a:r>
            <a:r>
              <a:rPr lang="en-US" sz="900" dirty="0">
                <a:solidFill>
                  <a:srgbClr val="9876AA"/>
                </a:solidFill>
              </a:rPr>
              <a:t> </a:t>
            </a:r>
            <a:r>
              <a:rPr lang="en-US" sz="900" dirty="0"/>
              <a:t>&gt;= </a:t>
            </a:r>
            <a:r>
              <a:rPr lang="en-US" sz="900" dirty="0">
                <a:solidFill>
                  <a:srgbClr val="6897BB"/>
                </a:solidFill>
              </a:rPr>
              <a:t>100</a:t>
            </a:r>
            <a:br>
              <a:rPr lang="en-US" sz="900" dirty="0">
                <a:solidFill>
                  <a:srgbClr val="6897BB"/>
                </a:solidFill>
              </a:rPr>
            </a:br>
            <a:r>
              <a:rPr lang="en-US" sz="900" dirty="0">
                <a:solidFill>
                  <a:srgbClr val="6897BB"/>
                </a:solidFill>
              </a:rPr>
              <a:t>         </a:t>
            </a:r>
            <a:r>
              <a:rPr lang="en-US" sz="900" dirty="0"/>
              <a:t>)</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err="1"/>
              <a:t>normalized_salary_batting_performance</a:t>
            </a:r>
            <a:r>
              <a:rPr lang="en-US" sz="900" dirty="0"/>
              <a:t> </a:t>
            </a:r>
            <a:r>
              <a:rPr lang="en-US" sz="900" dirty="0">
                <a:solidFill>
                  <a:srgbClr val="CC7832"/>
                </a:solidFill>
              </a:rPr>
              <a:t>as</a:t>
            </a:r>
            <a:br>
              <a:rPr lang="en-US" sz="900" dirty="0">
                <a:solidFill>
                  <a:srgbClr val="CC7832"/>
                </a:solidFill>
              </a:rPr>
            </a:br>
            <a:r>
              <a:rPr lang="en-US" sz="900" dirty="0">
                <a:solidFill>
                  <a:srgbClr val="CC7832"/>
                </a:solidFill>
              </a:rPr>
              <a:t>     </a:t>
            </a:r>
            <a:r>
              <a:rPr lang="en-US" sz="900" dirty="0"/>
              <a:t>(</a:t>
            </a:r>
            <a:br>
              <a:rPr lang="en-US" sz="900" dirty="0"/>
            </a:br>
            <a:r>
              <a:rPr lang="en-US" sz="900" dirty="0"/>
              <a:t>         </a:t>
            </a:r>
            <a:r>
              <a:rPr lang="en-US" sz="900" dirty="0">
                <a:solidFill>
                  <a:srgbClr val="CC7832"/>
                </a:solidFill>
              </a:rPr>
              <a:t>select </a:t>
            </a:r>
            <a:r>
              <a:rPr lang="en-US" sz="900" dirty="0" err="1">
                <a:solidFill>
                  <a:srgbClr val="9876AA"/>
                </a:solidFill>
              </a:rPr>
              <a:t>yearid</a:t>
            </a:r>
            <a:r>
              <a:rPr lang="en-US" sz="900" dirty="0">
                <a:solidFill>
                  <a:srgbClr val="CC7832"/>
                </a:solidFill>
              </a:rPr>
              <a:t>, </a:t>
            </a:r>
            <a:r>
              <a:rPr lang="en-US" sz="900" dirty="0" err="1">
                <a:solidFill>
                  <a:srgbClr val="9876AA"/>
                </a:solidFill>
              </a:rPr>
              <a:t>playerid</a:t>
            </a:r>
            <a:r>
              <a:rPr lang="en-US" sz="900" dirty="0">
                <a:solidFill>
                  <a:srgbClr val="CC7832"/>
                </a:solidFill>
              </a:rPr>
              <a:t>,  </a:t>
            </a:r>
            <a:r>
              <a:rPr lang="en-US" sz="900" dirty="0" err="1"/>
              <a:t>bat_obp</a:t>
            </a:r>
            <a:r>
              <a:rPr lang="en-US" sz="900" dirty="0">
                <a:solidFill>
                  <a:srgbClr val="CC7832"/>
                </a:solidFill>
              </a:rPr>
              <a:t>, </a:t>
            </a:r>
            <a:r>
              <a:rPr lang="en-US" sz="900" dirty="0" err="1"/>
              <a:t>slg</a:t>
            </a:r>
            <a:r>
              <a:rPr lang="en-US" sz="900" dirty="0">
                <a:solidFill>
                  <a:srgbClr val="CC7832"/>
                </a:solidFill>
              </a:rPr>
              <a:t>, </a:t>
            </a:r>
            <a:r>
              <a:rPr lang="en-US" sz="900" dirty="0" err="1">
                <a:solidFill>
                  <a:srgbClr val="9876AA"/>
                </a:solidFill>
              </a:rPr>
              <a:t>app_g_c</a:t>
            </a:r>
            <a:r>
              <a:rPr lang="en-US" sz="900" dirty="0">
                <a:solidFill>
                  <a:srgbClr val="CC7832"/>
                </a:solidFill>
              </a:rPr>
              <a:t>,</a:t>
            </a:r>
            <a:br>
              <a:rPr lang="en-US" sz="900" dirty="0">
                <a:solidFill>
                  <a:srgbClr val="CC7832"/>
                </a:solidFill>
              </a:rPr>
            </a:br>
            <a:r>
              <a:rPr lang="en-US" sz="900" dirty="0">
                <a:solidFill>
                  <a:srgbClr val="CC7832"/>
                </a:solidFill>
              </a:rPr>
              <a:t>                </a:t>
            </a:r>
            <a:r>
              <a:rPr lang="en-US" sz="900" dirty="0">
                <a:solidFill>
                  <a:srgbClr val="FFC66D"/>
                </a:solidFill>
              </a:rPr>
              <a:t>round</a:t>
            </a:r>
            <a:r>
              <a:rPr lang="en-US" sz="900" dirty="0"/>
              <a:t>(salary/normalized_salary_averages.</a:t>
            </a:r>
            <a:r>
              <a:rPr lang="en-US" sz="900" dirty="0">
                <a:solidFill>
                  <a:srgbClr val="9876AA"/>
                </a:solidFill>
              </a:rPr>
              <a:t>salary_factor</a:t>
            </a:r>
            <a:r>
              <a:rPr lang="en-US" sz="900" dirty="0">
                <a:solidFill>
                  <a:srgbClr val="CC7832"/>
                </a:solidFill>
              </a:rPr>
              <a:t>,</a:t>
            </a:r>
            <a:r>
              <a:rPr lang="en-US" sz="900" dirty="0">
                <a:solidFill>
                  <a:srgbClr val="6897BB"/>
                </a:solidFill>
              </a:rPr>
              <a:t>3</a:t>
            </a:r>
            <a:r>
              <a:rPr lang="en-US" sz="900" dirty="0"/>
              <a:t>) </a:t>
            </a:r>
            <a:r>
              <a:rPr lang="en-US" sz="900" dirty="0">
                <a:solidFill>
                  <a:srgbClr val="CC7832"/>
                </a:solidFill>
              </a:rPr>
              <a:t>as </a:t>
            </a:r>
            <a:r>
              <a:rPr lang="en-US" sz="900" dirty="0" err="1"/>
              <a:t>relative_salary</a:t>
            </a:r>
            <a:r>
              <a:rPr lang="en-US" sz="900" dirty="0"/>
              <a:t> </a:t>
            </a:r>
            <a:r>
              <a:rPr lang="en-US" sz="900" dirty="0">
                <a:solidFill>
                  <a:srgbClr val="CC7832"/>
                </a:solidFill>
              </a:rPr>
              <a:t>from</a:t>
            </a:r>
            <a:br>
              <a:rPr lang="en-US" sz="900" dirty="0">
                <a:solidFill>
                  <a:srgbClr val="CC7832"/>
                </a:solidFill>
              </a:rPr>
            </a:br>
            <a:r>
              <a:rPr lang="en-US" sz="900" dirty="0">
                <a:solidFill>
                  <a:srgbClr val="CC7832"/>
                </a:solidFill>
              </a:rPr>
              <a:t>                  </a:t>
            </a:r>
            <a:r>
              <a:rPr lang="en-US" sz="900" dirty="0" err="1"/>
              <a:t>annual_batting_performance_salary</a:t>
            </a:r>
            <a:r>
              <a:rPr lang="en-US" sz="900" dirty="0"/>
              <a:t> </a:t>
            </a:r>
            <a:r>
              <a:rPr lang="en-US" sz="900" dirty="0">
                <a:solidFill>
                  <a:srgbClr val="CC7832"/>
                </a:solidFill>
              </a:rPr>
              <a:t>join</a:t>
            </a:r>
            <a:br>
              <a:rPr lang="en-US" sz="900" dirty="0">
                <a:solidFill>
                  <a:srgbClr val="CC7832"/>
                </a:solidFill>
              </a:rPr>
            </a:br>
            <a:r>
              <a:rPr lang="en-US" sz="900" dirty="0">
                <a:solidFill>
                  <a:srgbClr val="CC7832"/>
                </a:solidFill>
              </a:rPr>
              <a:t>                    </a:t>
            </a:r>
            <a:r>
              <a:rPr lang="en-US" sz="900" dirty="0" err="1"/>
              <a:t>normalized_salary_averages</a:t>
            </a:r>
            <a:r>
              <a:rPr lang="en-US" sz="900" dirty="0"/>
              <a:t> </a:t>
            </a:r>
            <a:r>
              <a:rPr lang="en-US" sz="900" dirty="0">
                <a:solidFill>
                  <a:srgbClr val="CC7832"/>
                </a:solidFill>
              </a:rPr>
              <a:t>using</a:t>
            </a:r>
            <a:r>
              <a:rPr lang="en-US" sz="900" dirty="0"/>
              <a:t>(</a:t>
            </a:r>
            <a:r>
              <a:rPr lang="en-US" sz="900" dirty="0" err="1">
                <a:solidFill>
                  <a:srgbClr val="9876AA"/>
                </a:solidFill>
              </a:rPr>
              <a:t>yearid</a:t>
            </a:r>
            <a:r>
              <a:rPr lang="en-US" sz="900" dirty="0"/>
              <a:t>)</a:t>
            </a:r>
            <a:br>
              <a:rPr lang="en-US" sz="900" dirty="0"/>
            </a:br>
            <a:r>
              <a:rPr lang="en-US" sz="900" dirty="0"/>
              <a:t>     )</a:t>
            </a:r>
            <a:br>
              <a:rPr lang="en-US" sz="900" dirty="0"/>
            </a:br>
            <a:r>
              <a:rPr lang="en-US" sz="900" dirty="0">
                <a:solidFill>
                  <a:srgbClr val="CC7832"/>
                </a:solidFill>
              </a:rPr>
              <a:t>select</a:t>
            </a:r>
            <a:br>
              <a:rPr lang="en-US" sz="900" dirty="0">
                <a:solidFill>
                  <a:srgbClr val="CC7832"/>
                </a:solidFill>
              </a:rPr>
            </a:br>
            <a:r>
              <a:rPr lang="en-US" sz="900" dirty="0">
                <a:solidFill>
                  <a:srgbClr val="CC7832"/>
                </a:solidFill>
              </a:rPr>
              <a:t>    </a:t>
            </a:r>
            <a:r>
              <a:rPr lang="en-US" sz="900" dirty="0" err="1">
                <a:solidFill>
                  <a:srgbClr val="9876AA"/>
                </a:solidFill>
              </a:rPr>
              <a:t>yearid</a:t>
            </a:r>
            <a:r>
              <a:rPr lang="en-US" sz="900" dirty="0">
                <a:solidFill>
                  <a:srgbClr val="CC7832"/>
                </a:solidFill>
              </a:rPr>
              <a:t>, </a:t>
            </a:r>
            <a:r>
              <a:rPr lang="en-US" sz="900" dirty="0" err="1">
                <a:solidFill>
                  <a:srgbClr val="9876AA"/>
                </a:solidFill>
              </a:rPr>
              <a:t>playerid</a:t>
            </a:r>
            <a:r>
              <a:rPr lang="en-US" sz="900" dirty="0">
                <a:solidFill>
                  <a:srgbClr val="CC7832"/>
                </a:solidFill>
              </a:rPr>
              <a:t>, </a:t>
            </a:r>
            <a:r>
              <a:rPr lang="en-US" sz="900" dirty="0" err="1">
                <a:solidFill>
                  <a:srgbClr val="9876AA"/>
                </a:solidFill>
              </a:rPr>
              <a:t>nameLast</a:t>
            </a:r>
            <a:r>
              <a:rPr lang="en-US" sz="900" dirty="0">
                <a:solidFill>
                  <a:srgbClr val="CC7832"/>
                </a:solidFill>
              </a:rPr>
              <a:t>, </a:t>
            </a:r>
            <a:r>
              <a:rPr lang="en-US" sz="900" dirty="0" err="1">
                <a:solidFill>
                  <a:srgbClr val="9876AA"/>
                </a:solidFill>
              </a:rPr>
              <a:t>nameFirst</a:t>
            </a:r>
            <a:r>
              <a:rPr lang="en-US" sz="900" dirty="0">
                <a:solidFill>
                  <a:srgbClr val="CC7832"/>
                </a:solidFill>
              </a:rPr>
              <a:t>, </a:t>
            </a:r>
            <a:r>
              <a:rPr lang="en-US" sz="900" dirty="0" err="1"/>
              <a:t>slg</a:t>
            </a:r>
            <a:r>
              <a:rPr lang="en-US" sz="900" dirty="0">
                <a:solidFill>
                  <a:srgbClr val="CC7832"/>
                </a:solidFill>
              </a:rPr>
              <a:t>, </a:t>
            </a:r>
            <a:r>
              <a:rPr lang="en-US" sz="900" dirty="0" err="1"/>
              <a:t>relative_salary</a:t>
            </a:r>
            <a:r>
              <a:rPr lang="en-US" sz="900" dirty="0">
                <a:solidFill>
                  <a:srgbClr val="CC7832"/>
                </a:solidFill>
              </a:rPr>
              <a:t>, </a:t>
            </a:r>
            <a:r>
              <a:rPr lang="en-US" sz="900" dirty="0">
                <a:solidFill>
                  <a:srgbClr val="FFC66D"/>
                </a:solidFill>
              </a:rPr>
              <a:t>round</a:t>
            </a:r>
            <a:r>
              <a:rPr lang="en-US" sz="900" dirty="0"/>
              <a:t>(</a:t>
            </a:r>
            <a:r>
              <a:rPr lang="en-US" sz="900" dirty="0" err="1"/>
              <a:t>slg</a:t>
            </a:r>
            <a:r>
              <a:rPr lang="en-US" sz="900" dirty="0"/>
              <a:t>/relative_salary</a:t>
            </a:r>
            <a:r>
              <a:rPr lang="en-US" sz="900" dirty="0">
                <a:solidFill>
                  <a:srgbClr val="CC7832"/>
                </a:solidFill>
              </a:rPr>
              <a:t>,</a:t>
            </a:r>
            <a:r>
              <a:rPr lang="en-US" sz="900" dirty="0">
                <a:solidFill>
                  <a:srgbClr val="6897BB"/>
                </a:solidFill>
              </a:rPr>
              <a:t>3</a:t>
            </a:r>
            <a:r>
              <a:rPr lang="en-US" sz="900" dirty="0"/>
              <a:t>) </a:t>
            </a:r>
            <a:r>
              <a:rPr lang="en-US" sz="900" dirty="0">
                <a:solidFill>
                  <a:srgbClr val="CC7832"/>
                </a:solidFill>
              </a:rPr>
              <a:t>as </a:t>
            </a:r>
            <a:r>
              <a:rPr lang="en-US" sz="900" dirty="0" err="1"/>
              <a:t>slg_per_salary</a:t>
            </a:r>
            <a:br>
              <a:rPr lang="en-US" sz="900" dirty="0"/>
            </a:br>
            <a:r>
              <a:rPr lang="en-US" sz="900" dirty="0">
                <a:solidFill>
                  <a:srgbClr val="CC7832"/>
                </a:solidFill>
              </a:rPr>
              <a:t>from </a:t>
            </a:r>
            <a:r>
              <a:rPr lang="en-US" sz="900" dirty="0" err="1"/>
              <a:t>normalized_salary_batting_performance</a:t>
            </a:r>
            <a:r>
              <a:rPr lang="en-US" sz="900" dirty="0"/>
              <a:t> </a:t>
            </a:r>
            <a:r>
              <a:rPr lang="en-US" sz="900" dirty="0">
                <a:solidFill>
                  <a:srgbClr val="CC7832"/>
                </a:solidFill>
              </a:rPr>
              <a:t>join </a:t>
            </a:r>
            <a:r>
              <a:rPr lang="en-US" sz="900" dirty="0" err="1"/>
              <a:t>lahmansbaseballdb.people</a:t>
            </a:r>
            <a:r>
              <a:rPr lang="en-US" sz="900" dirty="0"/>
              <a:t> </a:t>
            </a:r>
            <a:r>
              <a:rPr lang="en-US" sz="900" dirty="0">
                <a:solidFill>
                  <a:srgbClr val="CC7832"/>
                </a:solidFill>
              </a:rPr>
              <a:t>using</a:t>
            </a:r>
            <a:r>
              <a:rPr lang="en-US" sz="900" dirty="0"/>
              <a:t>(</a:t>
            </a:r>
            <a:r>
              <a:rPr lang="en-US" sz="900" dirty="0" err="1">
                <a:solidFill>
                  <a:srgbClr val="9876AA"/>
                </a:solidFill>
              </a:rPr>
              <a:t>playerid</a:t>
            </a:r>
            <a:r>
              <a:rPr lang="en-US" sz="900" dirty="0"/>
              <a:t>)</a:t>
            </a:r>
            <a:br>
              <a:rPr lang="en-US" sz="900" dirty="0"/>
            </a:br>
            <a:r>
              <a:rPr lang="en-US" sz="900" dirty="0"/>
              <a:t>    </a:t>
            </a:r>
            <a:r>
              <a:rPr lang="en-US" sz="900" dirty="0">
                <a:solidFill>
                  <a:srgbClr val="CC7832"/>
                </a:solidFill>
              </a:rPr>
              <a:t>where </a:t>
            </a:r>
            <a:r>
              <a:rPr lang="en-US" sz="900" dirty="0" err="1">
                <a:solidFill>
                  <a:srgbClr val="9876AA"/>
                </a:solidFill>
              </a:rPr>
              <a:t>app_g_c</a:t>
            </a:r>
            <a:r>
              <a:rPr lang="en-US" sz="900" dirty="0">
                <a:solidFill>
                  <a:srgbClr val="9876AA"/>
                </a:solidFill>
              </a:rPr>
              <a:t> </a:t>
            </a:r>
            <a:r>
              <a:rPr lang="en-US" sz="900" dirty="0"/>
              <a:t>&gt; </a:t>
            </a:r>
            <a:r>
              <a:rPr lang="en-US" sz="900" dirty="0">
                <a:solidFill>
                  <a:srgbClr val="6897BB"/>
                </a:solidFill>
              </a:rPr>
              <a:t>100</a:t>
            </a:r>
            <a:br>
              <a:rPr lang="en-US" sz="900" dirty="0">
                <a:solidFill>
                  <a:srgbClr val="6897BB"/>
                </a:solidFill>
              </a:rPr>
            </a:br>
            <a:r>
              <a:rPr lang="en-US" sz="900" dirty="0">
                <a:solidFill>
                  <a:srgbClr val="6897BB"/>
                </a:solidFill>
              </a:rPr>
              <a:t>    </a:t>
            </a:r>
            <a:r>
              <a:rPr lang="en-US" sz="900" dirty="0">
                <a:solidFill>
                  <a:srgbClr val="CC7832"/>
                </a:solidFill>
              </a:rPr>
              <a:t>order by </a:t>
            </a:r>
            <a:r>
              <a:rPr lang="en-US" sz="900" dirty="0" err="1"/>
              <a:t>slg_per_salary</a:t>
            </a:r>
            <a:r>
              <a:rPr lang="en-US" sz="900" dirty="0"/>
              <a:t> </a:t>
            </a:r>
            <a:r>
              <a:rPr lang="en-US" sz="900" dirty="0">
                <a:solidFill>
                  <a:srgbClr val="CC7832"/>
                </a:solidFill>
              </a:rPr>
              <a:t>desc</a:t>
            </a:r>
            <a:br>
              <a:rPr lang="en-US" sz="900" dirty="0">
                <a:solidFill>
                  <a:srgbClr val="CC7832"/>
                </a:solidFill>
              </a:rPr>
            </a:br>
            <a:r>
              <a:rPr lang="en-US" sz="900" dirty="0">
                <a:solidFill>
                  <a:srgbClr val="CC7832"/>
                </a:solidFill>
              </a:rPr>
              <a:t>limit </a:t>
            </a:r>
            <a:r>
              <a:rPr lang="en-US" sz="900" dirty="0">
                <a:solidFill>
                  <a:srgbClr val="6897BB"/>
                </a:solidFill>
              </a:rPr>
              <a:t>5</a:t>
            </a:r>
            <a:r>
              <a:rPr lang="en-US" sz="900" dirty="0">
                <a:solidFill>
                  <a:srgbClr val="CC7832"/>
                </a:solidFill>
              </a:rPr>
              <a:t>;</a:t>
            </a:r>
            <a:endParaRPr lang="en-US" sz="900" dirty="0"/>
          </a:p>
        </p:txBody>
      </p:sp>
      <p:sp>
        <p:nvSpPr>
          <p:cNvPr id="6" name="TextBox 5">
            <a:extLst>
              <a:ext uri="{FF2B5EF4-FFF2-40B4-BE49-F238E27FC236}">
                <a16:creationId xmlns:a16="http://schemas.microsoft.com/office/drawing/2014/main" id="{835F935F-1F68-FB4D-AA7E-91FFFDC05DD1}"/>
              </a:ext>
            </a:extLst>
          </p:cNvPr>
          <p:cNvSpPr txBox="1"/>
          <p:nvPr/>
        </p:nvSpPr>
        <p:spPr>
          <a:xfrm>
            <a:off x="5096386" y="514350"/>
            <a:ext cx="3879908" cy="4185761"/>
          </a:xfrm>
          <a:prstGeom prst="rect">
            <a:avLst/>
          </a:prstGeom>
          <a:noFill/>
        </p:spPr>
        <p:txBody>
          <a:bodyPr wrap="none" rtlCol="0">
            <a:spAutoFit/>
          </a:bodyPr>
          <a:lstStyle/>
          <a:p>
            <a:pPr marL="285750" indent="-285750">
              <a:buFont typeface="Arial" panose="020B0604020202020204" pitchFamily="34" charset="0"/>
              <a:buChar char="•"/>
            </a:pPr>
            <a:r>
              <a:rPr lang="en-US" sz="1400" dirty="0"/>
              <a:t>If I got that correct, it was a miracle.</a:t>
            </a:r>
          </a:p>
          <a:p>
            <a:pPr marL="285750" indent="-285750">
              <a:buFont typeface="Arial" panose="020B0604020202020204" pitchFamily="34" charset="0"/>
              <a:buChar char="•"/>
            </a:pPr>
            <a:r>
              <a:rPr lang="en-US" sz="1400" dirty="0"/>
              <a:t>The purpose wasn’t to win at Fantasy Baseball.</a:t>
            </a:r>
          </a:p>
          <a:p>
            <a:pPr marL="285750" indent="-285750">
              <a:buFont typeface="Arial" panose="020B0604020202020204" pitchFamily="34" charset="0"/>
              <a:buChar char="•"/>
            </a:pPr>
            <a:r>
              <a:rPr lang="en-US" sz="1400" dirty="0"/>
              <a:t>Just giving a feel for the types of things that</a:t>
            </a:r>
          </a:p>
          <a:p>
            <a:pPr marL="742950" lvl="1" indent="-285750">
              <a:buFont typeface="Arial" panose="020B0604020202020204" pitchFamily="34" charset="0"/>
              <a:buChar char="•"/>
            </a:pPr>
            <a:r>
              <a:rPr lang="en-US" sz="1400" dirty="0"/>
              <a:t>Will happen in HW3, HW4 (Project) in</a:t>
            </a:r>
          </a:p>
          <a:p>
            <a:pPr marL="742950" lvl="1" indent="-285750">
              <a:buFont typeface="Arial" panose="020B0604020202020204" pitchFamily="34" charset="0"/>
              <a:buChar char="•"/>
            </a:pPr>
            <a:r>
              <a:rPr lang="en-US" sz="1400" dirty="0"/>
              <a:t>Analysis Subsystem</a:t>
            </a:r>
          </a:p>
          <a:p>
            <a:pPr marL="285750" indent="-285750">
              <a:buFont typeface="Arial" panose="020B0604020202020204" pitchFamily="34" charset="0"/>
              <a:buChar char="•"/>
            </a:pPr>
            <a:r>
              <a:rPr lang="en-US" sz="1400" dirty="0"/>
              <a:t>The non-programming track will use tools:</a:t>
            </a:r>
          </a:p>
          <a:p>
            <a:pPr marL="742950" lvl="1" indent="-285750">
              <a:buFont typeface="Arial" panose="020B0604020202020204" pitchFamily="34" charset="0"/>
              <a:buChar char="•"/>
            </a:pPr>
            <a:r>
              <a:rPr lang="en-US" sz="1400" dirty="0" err="1"/>
              <a:t>Jupyter</a:t>
            </a:r>
            <a:endParaRPr lang="en-US" sz="1400" dirty="0"/>
          </a:p>
          <a:p>
            <a:pPr marL="742950" lvl="1" indent="-285750">
              <a:buFont typeface="Arial" panose="020B0604020202020204" pitchFamily="34" charset="0"/>
              <a:buChar char="•"/>
            </a:pPr>
            <a:r>
              <a:rPr lang="en-US" sz="1400" dirty="0" err="1"/>
              <a:t>SciKit</a:t>
            </a:r>
            <a:endParaRPr lang="en-US" sz="1400" dirty="0"/>
          </a:p>
          <a:p>
            <a:pPr marL="742950" lvl="1" indent="-285750">
              <a:buFont typeface="Arial" panose="020B0604020202020204" pitchFamily="34" charset="0"/>
              <a:buChar char="•"/>
            </a:pPr>
            <a:r>
              <a:rPr lang="en-US" sz="1400" dirty="0"/>
              <a:t>... ...</a:t>
            </a:r>
          </a:p>
          <a:p>
            <a:pPr marL="742950" lvl="1" indent="-285750">
              <a:buFont typeface="Arial" panose="020B0604020202020204" pitchFamily="34" charset="0"/>
              <a:buChar char="•"/>
            </a:pPr>
            <a:r>
              <a:rPr lang="en-US" sz="1400" dirty="0"/>
              <a:t>To analyze.</a:t>
            </a:r>
          </a:p>
          <a:p>
            <a:pPr marL="285750" indent="-285750">
              <a:buFont typeface="Arial" panose="020B0604020202020204" pitchFamily="34" charset="0"/>
              <a:buChar char="•"/>
            </a:pPr>
            <a:r>
              <a:rPr lang="en-US" sz="1400" dirty="0"/>
              <a:t>This is a database track. So, the programming</a:t>
            </a:r>
            <a:br>
              <a:rPr lang="en-US" sz="1400" dirty="0"/>
            </a:br>
            <a:r>
              <a:rPr lang="en-US" sz="1400" dirty="0"/>
              <a:t>track will also get some experience.</a:t>
            </a:r>
          </a:p>
          <a:p>
            <a:pPr marL="285750" indent="-285750">
              <a:buFont typeface="Arial" panose="020B0604020202020204" pitchFamily="34" charset="0"/>
              <a:buChar char="•"/>
            </a:pPr>
            <a:r>
              <a:rPr lang="en-US" sz="1400" dirty="0"/>
              <a:t>Process for both tracks:</a:t>
            </a:r>
          </a:p>
          <a:p>
            <a:pPr marL="742950" lvl="1" indent="-285750">
              <a:buFont typeface="Arial" panose="020B0604020202020204" pitchFamily="34" charset="0"/>
              <a:buChar char="•"/>
            </a:pPr>
            <a:r>
              <a:rPr lang="en-US" sz="1400" dirty="0"/>
              <a:t>You can pick your own data and domain</a:t>
            </a:r>
          </a:p>
          <a:p>
            <a:pPr marL="742950" lvl="1" indent="-285750">
              <a:buFont typeface="Arial" panose="020B0604020202020204" pitchFamily="34" charset="0"/>
              <a:buChar char="•"/>
            </a:pPr>
            <a:r>
              <a:rPr lang="en-US" sz="1400" dirty="0"/>
              <a:t>Or follow along with me.</a:t>
            </a:r>
          </a:p>
          <a:p>
            <a:pPr marL="285750" indent="-285750">
              <a:buFont typeface="Arial" panose="020B0604020202020204" pitchFamily="34" charset="0"/>
              <a:buChar char="•"/>
            </a:pPr>
            <a:r>
              <a:rPr lang="en-US" sz="1400" dirty="0"/>
              <a:t>There will be a set of criteria that you have to</a:t>
            </a:r>
            <a:br>
              <a:rPr lang="en-US" sz="1400" dirty="0"/>
            </a:br>
            <a:r>
              <a:rPr lang="en-US" sz="1400" dirty="0"/>
              <a:t>meet for each of HW4 and HW4, measure in:</a:t>
            </a:r>
          </a:p>
          <a:p>
            <a:pPr marL="742950" lvl="1" indent="-285750">
              <a:buFont typeface="Arial" panose="020B0604020202020204" pitchFamily="34" charset="0"/>
              <a:buChar char="•"/>
            </a:pPr>
            <a:r>
              <a:rPr lang="en-US" sz="1400" dirty="0"/>
              <a:t>Data model complexity.</a:t>
            </a:r>
          </a:p>
          <a:p>
            <a:pPr marL="742950" lvl="1" indent="-285750">
              <a:buFont typeface="Arial" panose="020B0604020202020204" pitchFamily="34" charset="0"/>
              <a:buChar char="•"/>
            </a:pPr>
            <a:r>
              <a:rPr lang="en-US" sz="1400" dirty="0"/>
              <a:t>Complexity of operations on the data.</a:t>
            </a:r>
          </a:p>
        </p:txBody>
      </p:sp>
    </p:spTree>
    <p:extLst>
      <p:ext uri="{BB962C8B-B14F-4D97-AF65-F5344CB8AC3E}">
        <p14:creationId xmlns:p14="http://schemas.microsoft.com/office/powerpoint/2010/main" val="983079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Complex 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Columbia Courses, Sections, Enrollments </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(Part II – Students and Faculty)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243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IsA</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Inheritance, Generalization, Specialization</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7733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CC6D00-3BC2-7D4B-8A9B-DA2146AD0039}"/>
              </a:ext>
            </a:extLst>
          </p:cNvPr>
          <p:cNvSpPr>
            <a:spLocks noGrp="1"/>
          </p:cNvSpPr>
          <p:nvPr>
            <p:ph idx="1"/>
          </p:nvPr>
        </p:nvSpPr>
        <p:spPr/>
        <p:txBody>
          <a:bodyPr/>
          <a:lstStyle/>
          <a:p>
            <a:r>
              <a:rPr lang="en-US" sz="1600" dirty="0"/>
              <a:t>We modelled </a:t>
            </a:r>
            <a:r>
              <a:rPr lang="en-US" sz="1600" i="1" dirty="0"/>
              <a:t>course.</a:t>
            </a:r>
          </a:p>
          <a:p>
            <a:r>
              <a:rPr lang="en-US" sz="1600" dirty="0"/>
              <a:t>To </a:t>
            </a:r>
            <a:r>
              <a:rPr lang="en-US" sz="1600" i="1" dirty="0"/>
              <a:t>enroll</a:t>
            </a:r>
            <a:r>
              <a:rPr lang="en-US" sz="1600" dirty="0"/>
              <a:t> students in courses, we need ...</a:t>
            </a:r>
          </a:p>
          <a:p>
            <a:pPr lvl="1"/>
            <a:r>
              <a:rPr lang="en-US" sz="1400" dirty="0"/>
              <a:t>Sections</a:t>
            </a:r>
          </a:p>
          <a:p>
            <a:pPr lvl="1"/>
            <a:r>
              <a:rPr lang="en-US" sz="1400" dirty="0"/>
              <a:t>Faculty</a:t>
            </a:r>
          </a:p>
          <a:p>
            <a:pPr lvl="1"/>
            <a:r>
              <a:rPr lang="en-US" sz="1400" dirty="0"/>
              <a:t>Students</a:t>
            </a:r>
          </a:p>
          <a:p>
            <a:r>
              <a:rPr lang="en-US" sz="1600" dirty="0"/>
              <a:t>Let’s focus on the “people aspect.” We have</a:t>
            </a:r>
          </a:p>
          <a:p>
            <a:pPr lvl="1"/>
            <a:r>
              <a:rPr lang="en-US" sz="1400" dirty="0"/>
              <a:t>People</a:t>
            </a:r>
          </a:p>
          <a:p>
            <a:pPr lvl="1"/>
            <a:r>
              <a:rPr lang="en-US" sz="1400" dirty="0"/>
              <a:t>A </a:t>
            </a:r>
            <a:r>
              <a:rPr lang="en-US" sz="1400" i="1" dirty="0"/>
              <a:t>Faculty</a:t>
            </a:r>
            <a:r>
              <a:rPr lang="en-US" sz="1400" dirty="0"/>
              <a:t> </a:t>
            </a:r>
            <a:r>
              <a:rPr lang="en-US" sz="1400" b="1" dirty="0"/>
              <a:t>is a </a:t>
            </a:r>
            <a:r>
              <a:rPr lang="en-US" sz="1400" i="1" dirty="0"/>
              <a:t>People.</a:t>
            </a:r>
          </a:p>
          <a:p>
            <a:pPr lvl="1"/>
            <a:r>
              <a:rPr lang="en-US" sz="1400" dirty="0"/>
              <a:t>A </a:t>
            </a:r>
            <a:r>
              <a:rPr lang="en-US" sz="1400" i="1" dirty="0"/>
              <a:t>Student</a:t>
            </a:r>
            <a:r>
              <a:rPr lang="en-US" sz="1400" dirty="0"/>
              <a:t> </a:t>
            </a:r>
            <a:r>
              <a:rPr lang="en-US" sz="1400" b="1" dirty="0"/>
              <a:t>is a </a:t>
            </a:r>
            <a:r>
              <a:rPr lang="en-US" sz="1400" i="1" dirty="0"/>
              <a:t>People.</a:t>
            </a:r>
          </a:p>
          <a:p>
            <a:r>
              <a:rPr lang="en-US" sz="1600" dirty="0"/>
              <a:t>“In object-oriented programming, inheritance is the mechanism of basing an object or class upon another object (prototype-based inheritance) or class (class-based inheritance), retaining similar implementation. Also defined as deriving new classes (sub classes) from existing ones such as super class or base class and then forming them into a hierarchy of classes.”</a:t>
            </a:r>
          </a:p>
          <a:p>
            <a:r>
              <a:rPr lang="en-US" sz="1600" dirty="0"/>
              <a:t>This is a new type of relationship in ER modeling.</a:t>
            </a:r>
          </a:p>
        </p:txBody>
      </p:sp>
      <p:sp>
        <p:nvSpPr>
          <p:cNvPr id="3" name="Title 2">
            <a:extLst>
              <a:ext uri="{FF2B5EF4-FFF2-40B4-BE49-F238E27FC236}">
                <a16:creationId xmlns:a16="http://schemas.microsoft.com/office/drawing/2014/main" id="{1127E235-0449-6245-A57C-8740167A67C5}"/>
              </a:ext>
            </a:extLst>
          </p:cNvPr>
          <p:cNvSpPr>
            <a:spLocks noGrp="1"/>
          </p:cNvSpPr>
          <p:nvPr>
            <p:ph type="title"/>
          </p:nvPr>
        </p:nvSpPr>
        <p:spPr/>
        <p:txBody>
          <a:bodyPr/>
          <a:lstStyle/>
          <a:p>
            <a:r>
              <a:rPr lang="en-US" dirty="0"/>
              <a:t>Faculty and Students</a:t>
            </a:r>
          </a:p>
        </p:txBody>
      </p:sp>
      <p:pic>
        <p:nvPicPr>
          <p:cNvPr id="4" name="Picture 3">
            <a:extLst>
              <a:ext uri="{FF2B5EF4-FFF2-40B4-BE49-F238E27FC236}">
                <a16:creationId xmlns:a16="http://schemas.microsoft.com/office/drawing/2014/main" id="{CC8D20B5-BFB6-4847-93E1-F63EB10A23E3}"/>
              </a:ext>
            </a:extLst>
          </p:cNvPr>
          <p:cNvPicPr>
            <a:picLocks noChangeAspect="1"/>
          </p:cNvPicPr>
          <p:nvPr/>
        </p:nvPicPr>
        <p:blipFill>
          <a:blip r:embed="rId2"/>
          <a:stretch>
            <a:fillRect/>
          </a:stretch>
        </p:blipFill>
        <p:spPr>
          <a:xfrm>
            <a:off x="4343400" y="666750"/>
            <a:ext cx="1625912" cy="2165531"/>
          </a:xfrm>
          <a:prstGeom prst="rect">
            <a:avLst/>
          </a:prstGeom>
        </p:spPr>
      </p:pic>
      <p:sp>
        <p:nvSpPr>
          <p:cNvPr id="5" name="TextBox 4">
            <a:extLst>
              <a:ext uri="{FF2B5EF4-FFF2-40B4-BE49-F238E27FC236}">
                <a16:creationId xmlns:a16="http://schemas.microsoft.com/office/drawing/2014/main" id="{E1C5D0A5-0A2F-DC4C-A23E-D37EB2D881CC}"/>
              </a:ext>
            </a:extLst>
          </p:cNvPr>
          <p:cNvSpPr txBox="1"/>
          <p:nvPr/>
        </p:nvSpPr>
        <p:spPr>
          <a:xfrm>
            <a:off x="4505884" y="514350"/>
            <a:ext cx="1056058"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ER Notation</a:t>
            </a:r>
          </a:p>
        </p:txBody>
      </p:sp>
    </p:spTree>
    <p:extLst>
      <p:ext uri="{BB962C8B-B14F-4D97-AF65-F5344CB8AC3E}">
        <p14:creationId xmlns:p14="http://schemas.microsoft.com/office/powerpoint/2010/main" val="806433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3423133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36</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685800" rtl="0" eaLnBrk="1" fontAlgn="base" latinLnBrk="0" hangingPunct="1">
              <a:lnSpc>
                <a:spcPct val="90000"/>
              </a:lnSpc>
              <a:spcBef>
                <a:spcPts val="450"/>
              </a:spcBef>
              <a:spcAft>
                <a:spcPts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685800" rtl="0" eaLnBrk="1" fontAlgn="base" latinLnBrk="0" hangingPunct="1">
              <a:lnSpc>
                <a:spcPct val="90000"/>
              </a:lnSpc>
              <a:spcBef>
                <a:spcPts val="450"/>
              </a:spcBef>
              <a:spcAft>
                <a:spcPts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3113476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37</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2435426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38</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978525"/>
            <a:ext cx="1620013" cy="15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9747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3"/>
            <a:ext cx="1249388" cy="33300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2990065"/>
            <a:ext cx="1316476" cy="7508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99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39</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130642" y="2571751"/>
            <a:ext cx="1673070" cy="5568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130642" y="3128565"/>
            <a:ext cx="1673070" cy="53373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531684"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2990065"/>
            <a:ext cx="1309022" cy="13648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67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2021</a:t>
            </a:r>
            <a:br>
              <a:rPr lang="en-US" altLang="en-US" sz="2800" i="1" dirty="0"/>
            </a:br>
            <a:br>
              <a:rPr lang="en-US" altLang="en-US" sz="2800" i="1" dirty="0"/>
            </a:br>
            <a:r>
              <a:rPr lang="en-US" altLang="en-US" sz="2800" i="1" dirty="0"/>
              <a:t>Lecture 7: ER, Apps, SQL, Projects</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Rounded Rectangle 7">
            <a:extLst>
              <a:ext uri="{FF2B5EF4-FFF2-40B4-BE49-F238E27FC236}">
                <a16:creationId xmlns:a16="http://schemas.microsoft.com/office/drawing/2014/main" id="{12E0D3D2-7FE3-C541-B440-03AE0AD4C1A0}"/>
              </a:ext>
            </a:extLst>
          </p:cNvPr>
          <p:cNvSpPr/>
          <p:nvPr/>
        </p:nvSpPr>
        <p:spPr>
          <a:xfrm>
            <a:off x="74615" y="971551"/>
            <a:ext cx="8915398" cy="3679176"/>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We will start </a:t>
            </a:r>
            <a:r>
              <a:rPr lang="en-US" sz="3600" dirty="0" err="1"/>
              <a:t>Ohs</a:t>
            </a:r>
            <a:r>
              <a:rPr lang="en-US" sz="3600" dirty="0"/>
              <a:t> in a couple of minutes.</a:t>
            </a:r>
          </a:p>
        </p:txBody>
      </p:sp>
    </p:spTree>
    <p:extLst>
      <p:ext uri="{BB962C8B-B14F-4D97-AF65-F5344CB8AC3E}">
        <p14:creationId xmlns:p14="http://schemas.microsoft.com/office/powerpoint/2010/main" val="2616643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40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62478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130642" y="2299115"/>
            <a:ext cx="2156726" cy="8294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597471"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9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41</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1822115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336947" rtl="0" eaLnBrk="1" fontAlgn="base" latinLnBrk="0" hangingPunct="0">
              <a:lnSpc>
                <a:spcPct val="104000"/>
              </a:lnSpc>
              <a:spcBef>
                <a:spcPct val="0"/>
              </a:spcBef>
              <a:spcAft>
                <a:spcPct val="0"/>
              </a:spcAft>
              <a:buClr>
                <a:srgbClr val="000000"/>
              </a:buClr>
              <a:buSzPct val="45000"/>
              <a:buFontTx/>
              <a:buNone/>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336947" rtl="0" eaLnBrk="1" fontAlgn="base" latinLnBrk="0" hangingPunct="0">
              <a:lnSpc>
                <a:spcPct val="104000"/>
              </a:lnSpc>
              <a:spcBef>
                <a:spcPct val="0"/>
              </a:spcBef>
              <a:spcAft>
                <a:spcPct val="0"/>
              </a:spcAft>
              <a:buClr>
                <a:srgbClr val="000000"/>
              </a:buClr>
              <a:buSzPct val="45000"/>
              <a:buFontTx/>
              <a:buNone/>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30631" y="2586659"/>
            <a:ext cx="1992854" cy="715581"/>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t>I use this approach</a:t>
            </a:r>
            <a:b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br>
            <a: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t>in Crow’s Foot Notation</a:t>
            </a:r>
            <a:b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br>
            <a:r>
              <a:rPr kumimoji="0" lang="en-US" sz="1350" b="0" i="0" u="none" strike="noStrike" kern="1200" cap="none" spc="0" normalizeH="0" baseline="0" noProof="0" dirty="0">
                <a:ln>
                  <a:noFill/>
                </a:ln>
                <a:solidFill>
                  <a:srgbClr val="000000"/>
                </a:solidFill>
                <a:effectLst/>
                <a:uLnTx/>
                <a:uFillTx/>
                <a:latin typeface="Helvetica"/>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1740599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5"/>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757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Generalization</a:t>
            </a:r>
          </a:p>
        </p:txBody>
      </p:sp>
      <p:sp>
        <p:nvSpPr>
          <p:cNvPr id="63491" name="Rectangle 3"/>
          <p:cNvSpPr>
            <a:spLocks noGrp="1" noChangeArrowheads="1"/>
          </p:cNvSpPr>
          <p:nvPr>
            <p:ph type="body" idx="1"/>
          </p:nvPr>
        </p:nvSpPr>
        <p:spPr>
          <a:xfrm>
            <a:off x="1719262" y="876300"/>
            <a:ext cx="5655862" cy="2006204"/>
          </a:xfrm>
        </p:spPr>
        <p:txBody>
          <a:bodyPr/>
          <a:lstStyle/>
          <a:p>
            <a:r>
              <a:rPr lang="en-US" altLang="en-US" b="1" dirty="0">
                <a:solidFill>
                  <a:srgbClr val="002060"/>
                </a:solidFill>
              </a:rPr>
              <a:t>A bottom-up design process</a:t>
            </a:r>
            <a:r>
              <a:rPr lang="en-US" altLang="en-US" dirty="0">
                <a:solidFill>
                  <a:srgbClr val="002060"/>
                </a:solidFill>
              </a:rPr>
              <a:t> </a:t>
            </a:r>
            <a:r>
              <a:rPr lang="en-US" altLang="en-US" dirty="0"/>
              <a:t>– combine a number of entity sets that share the same features into a higher-level entity set.</a:t>
            </a:r>
          </a:p>
          <a:p>
            <a:r>
              <a:rPr lang="en-US" altLang="en-US" dirty="0"/>
              <a:t>Specialization and generalization are simple inversions of each other; they are represented in an E-R diagram in the same way.</a:t>
            </a:r>
          </a:p>
          <a:p>
            <a:r>
              <a:rPr lang="en-US" altLang="en-US" dirty="0"/>
              <a:t>The terms specialization and generalization are used interchangeably.</a:t>
            </a:r>
          </a:p>
        </p:txBody>
      </p:sp>
    </p:spTree>
    <p:extLst>
      <p:ext uri="{BB962C8B-B14F-4D97-AF65-F5344CB8AC3E}">
        <p14:creationId xmlns:p14="http://schemas.microsoft.com/office/powerpoint/2010/main" val="2580877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a:t>
            </a:r>
          </a:p>
        </p:txBody>
      </p:sp>
      <p:sp>
        <p:nvSpPr>
          <p:cNvPr id="64515" name="Rectangle 3"/>
          <p:cNvSpPr>
            <a:spLocks noGrp="1" noChangeArrowheads="1"/>
          </p:cNvSpPr>
          <p:nvPr>
            <p:ph type="body" idx="1"/>
          </p:nvPr>
        </p:nvSpPr>
        <p:spPr>
          <a:xfrm>
            <a:off x="1718163" y="890588"/>
            <a:ext cx="5603693" cy="2373821"/>
          </a:xfrm>
        </p:spPr>
        <p:txBody>
          <a:bodyPr/>
          <a:lstStyle/>
          <a:p>
            <a:r>
              <a:rPr lang="en-US" altLang="en-US" b="1" dirty="0">
                <a:solidFill>
                  <a:srgbClr val="002060"/>
                </a:solidFill>
              </a:rPr>
              <a:t>Completeness constraint</a:t>
            </a:r>
            <a:r>
              <a:rPr lang="en-US" altLang="en-US" dirty="0">
                <a:solidFill>
                  <a:srgbClr val="002060"/>
                </a:solidFill>
              </a:rPr>
              <a:t> </a:t>
            </a:r>
            <a:r>
              <a:rPr lang="en-US" altLang="en-US" dirty="0"/>
              <a:t>-- specifies whether or not an entity in the higher-level entity set must belong to at least one of the lower-level entity sets within a generalization.</a:t>
            </a:r>
          </a:p>
          <a:p>
            <a:pPr lvl="1"/>
            <a:r>
              <a:rPr lang="en-US" altLang="en-US" b="1" dirty="0">
                <a:solidFill>
                  <a:srgbClr val="002060"/>
                </a:solidFill>
                <a:ea typeface="ＭＳ Ｐゴシック" panose="020B0600070205080204" pitchFamily="34" charset="-128"/>
              </a:rPr>
              <a:t>total</a:t>
            </a:r>
            <a:r>
              <a:rPr lang="en-US" altLang="en-US" dirty="0">
                <a:ea typeface="ＭＳ Ｐゴシック" panose="020B0600070205080204" pitchFamily="34" charset="-128"/>
              </a:rPr>
              <a:t>: an entity must belong to one of the lower-level entity sets</a:t>
            </a:r>
          </a:p>
          <a:p>
            <a:pPr lvl="1"/>
            <a:r>
              <a:rPr lang="en-US" altLang="en-US" b="1" dirty="0">
                <a:solidFill>
                  <a:srgbClr val="002060"/>
                </a:solidFill>
                <a:ea typeface="ＭＳ Ｐゴシック" panose="020B0600070205080204" pitchFamily="34" charset="-128"/>
              </a:rPr>
              <a:t>partial</a:t>
            </a:r>
            <a:r>
              <a:rPr lang="en-US" altLang="en-US" dirty="0">
                <a:ea typeface="ＭＳ Ｐゴシック" panose="020B0600070205080204" pitchFamily="34" charset="-128"/>
              </a:rPr>
              <a:t>: an entity need not belong to one of the lower-level entity sets</a:t>
            </a:r>
          </a:p>
          <a:p>
            <a:endParaRPr lang="en-US" altLang="en-US" sz="1200" dirty="0"/>
          </a:p>
          <a:p>
            <a:endParaRPr lang="en-US" altLang="en-US"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359444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a:xfrm>
            <a:off x="1784747" y="85726"/>
            <a:ext cx="6057900" cy="421481"/>
          </a:xfrm>
        </p:spPr>
        <p:txBody>
          <a:bodyPr/>
          <a:lstStyle/>
          <a:p>
            <a:pPr>
              <a:defRPr/>
            </a:pPr>
            <a:r>
              <a:rPr lang="en-US" altLang="en-US" dirty="0">
                <a:effectLst>
                  <a:outerShdw blurRad="38100" dist="38100" dir="2700000" algn="tl">
                    <a:srgbClr val="C0C0C0"/>
                  </a:outerShdw>
                </a:effectLst>
              </a:rPr>
              <a:t>Completeness constraint (Cont.)</a:t>
            </a:r>
          </a:p>
        </p:txBody>
      </p:sp>
      <p:sp>
        <p:nvSpPr>
          <p:cNvPr id="65539" name="Rectangle 3"/>
          <p:cNvSpPr>
            <a:spLocks noGrp="1" noChangeArrowheads="1"/>
          </p:cNvSpPr>
          <p:nvPr>
            <p:ph type="body" idx="1"/>
          </p:nvPr>
        </p:nvSpPr>
        <p:spPr>
          <a:xfrm>
            <a:off x="1722268" y="925497"/>
            <a:ext cx="5515608" cy="2944993"/>
          </a:xfrm>
        </p:spPr>
        <p:txBody>
          <a:bodyPr/>
          <a:lstStyle/>
          <a:p>
            <a:r>
              <a:rPr lang="en-US" altLang="en-US" dirty="0"/>
              <a:t>Partial generalization is the default.  </a:t>
            </a:r>
          </a:p>
          <a:p>
            <a:r>
              <a:rPr lang="en-US" altLang="en-US" dirty="0"/>
              <a:t>We can specify total generalization in an ER diagram by adding the keyword </a:t>
            </a:r>
            <a:r>
              <a:rPr lang="en-US" altLang="en-US" b="1" dirty="0"/>
              <a:t>total</a:t>
            </a:r>
            <a:r>
              <a:rPr lang="en-US" altLang="en-US" dirty="0"/>
              <a:t> in the diagram and drawing a dashed line from the keyword to the corresponding hollow arrow-head to which it applies (for a total generalization), or to the set of hollow arrow-heads to which it applies (for an overlapping generalization).</a:t>
            </a:r>
          </a:p>
          <a:p>
            <a:r>
              <a:rPr lang="en-US" altLang="en-US" dirty="0"/>
              <a:t>The </a:t>
            </a:r>
            <a:r>
              <a:rPr lang="en-US" altLang="en-US" i="1" dirty="0"/>
              <a:t>student</a:t>
            </a:r>
            <a:r>
              <a:rPr lang="en-US" altLang="en-US" dirty="0"/>
              <a:t> generalization is total: All student entities must be either graduate or undergraduate. Because the higher-level entity set arrived at through generalization is generally composed of only those entities in the lower-level entity sets, the completeness constraint for a generalized higher-level entity set is usually total</a:t>
            </a:r>
          </a:p>
          <a:p>
            <a:endParaRPr lang="en-US" altLang="en-US" sz="1500" dirty="0"/>
          </a:p>
          <a:p>
            <a:endParaRPr lang="en-US" altLang="en-US" sz="1500" dirty="0"/>
          </a:p>
          <a:p>
            <a:endParaRPr lang="en-US" altLang="en-US" dirty="0"/>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549712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Worked Example</a:t>
            </a:r>
          </a:p>
        </p:txBody>
      </p:sp>
      <p:sp>
        <p:nvSpPr>
          <p:cNvPr id="9" name="TextBox 9">
            <a:extLst>
              <a:ext uri="{FF2B5EF4-FFF2-40B4-BE49-F238E27FC236}">
                <a16:creationId xmlns:a16="http://schemas.microsoft.com/office/drawing/2014/main" id="{5848C4B8-CC69-804F-93E9-5E96D80994E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9129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B92561-32A0-F74D-9199-F1255BA59EA7}"/>
              </a:ext>
            </a:extLst>
          </p:cNvPr>
          <p:cNvSpPr>
            <a:spLocks noGrp="1"/>
          </p:cNvSpPr>
          <p:nvPr>
            <p:ph idx="1"/>
          </p:nvPr>
        </p:nvSpPr>
        <p:spPr>
          <a:xfrm>
            <a:off x="4419600" y="514350"/>
            <a:ext cx="4572000" cy="4114800"/>
          </a:xfrm>
        </p:spPr>
        <p:txBody>
          <a:bodyPr/>
          <a:lstStyle/>
          <a:p>
            <a:r>
              <a:rPr lang="en-US" sz="1600" dirty="0"/>
              <a:t>Model</a:t>
            </a:r>
          </a:p>
          <a:p>
            <a:pPr lvl="1"/>
            <a:r>
              <a:rPr lang="en-US" sz="1400" dirty="0"/>
              <a:t>Complete:</a:t>
            </a:r>
          </a:p>
          <a:p>
            <a:pPr lvl="2"/>
            <a:r>
              <a:rPr lang="en-US" sz="1200" dirty="0"/>
              <a:t>Every entity is a Faculty or a Student.</a:t>
            </a:r>
          </a:p>
          <a:p>
            <a:pPr lvl="2"/>
            <a:r>
              <a:rPr lang="en-US" sz="1200" dirty="0"/>
              <a:t>There are no entities that are just Person.</a:t>
            </a:r>
          </a:p>
          <a:p>
            <a:pPr lvl="1"/>
            <a:r>
              <a:rPr lang="en-US" sz="1400" dirty="0"/>
              <a:t>Disjoint:</a:t>
            </a:r>
          </a:p>
          <a:p>
            <a:pPr lvl="2"/>
            <a:r>
              <a:rPr lang="en-US" sz="1200" dirty="0"/>
              <a:t>Either a Faculty or a Student</a:t>
            </a:r>
          </a:p>
          <a:p>
            <a:pPr lvl="2"/>
            <a:r>
              <a:rPr lang="en-US" sz="1200" dirty="0"/>
              <a:t>But not both.</a:t>
            </a:r>
          </a:p>
          <a:p>
            <a:pPr lvl="1"/>
            <a:r>
              <a:rPr lang="en-US" sz="1400" dirty="0"/>
              <a:t>3-Table solution.</a:t>
            </a:r>
          </a:p>
          <a:p>
            <a:r>
              <a:rPr lang="en-US" sz="1600" dirty="0"/>
              <a:t>Relationships:</a:t>
            </a:r>
          </a:p>
          <a:p>
            <a:pPr lvl="1"/>
            <a:r>
              <a:rPr lang="en-US" sz="1400" dirty="0"/>
              <a:t>Faculty-Person is one-to-one.</a:t>
            </a:r>
          </a:p>
          <a:p>
            <a:pPr lvl="1"/>
            <a:r>
              <a:rPr lang="en-US" sz="1400" dirty="0"/>
              <a:t>Student-Person is one-on-one.</a:t>
            </a:r>
          </a:p>
          <a:p>
            <a:pPr lvl="1"/>
            <a:r>
              <a:rPr lang="en-US" sz="1400" dirty="0"/>
              <a:t>Person is exactly 1.</a:t>
            </a:r>
          </a:p>
          <a:p>
            <a:pPr lvl="1"/>
            <a:r>
              <a:rPr lang="en-US" sz="1400" dirty="0"/>
              <a:t>Faculty or Student is 0-1.</a:t>
            </a:r>
          </a:p>
          <a:p>
            <a:r>
              <a:rPr lang="en-US" sz="1600" dirty="0"/>
              <a:t>There is no easy way to handle the fact that one of Faculty or Student must exist.</a:t>
            </a:r>
          </a:p>
        </p:txBody>
      </p:sp>
      <p:sp>
        <p:nvSpPr>
          <p:cNvPr id="3" name="Title 2">
            <a:extLst>
              <a:ext uri="{FF2B5EF4-FFF2-40B4-BE49-F238E27FC236}">
                <a16:creationId xmlns:a16="http://schemas.microsoft.com/office/drawing/2014/main" id="{D232999F-4597-D743-B12B-4EFC12F2694D}"/>
              </a:ext>
            </a:extLst>
          </p:cNvPr>
          <p:cNvSpPr>
            <a:spLocks noGrp="1"/>
          </p:cNvSpPr>
          <p:nvPr>
            <p:ph type="title"/>
          </p:nvPr>
        </p:nvSpPr>
        <p:spPr/>
        <p:txBody>
          <a:bodyPr/>
          <a:lstStyle/>
          <a:p>
            <a:r>
              <a:rPr lang="en-US" dirty="0"/>
              <a:t>Person, Faculty, Student</a:t>
            </a:r>
          </a:p>
        </p:txBody>
      </p:sp>
      <p:pic>
        <p:nvPicPr>
          <p:cNvPr id="4" name="Picture 3">
            <a:extLst>
              <a:ext uri="{FF2B5EF4-FFF2-40B4-BE49-F238E27FC236}">
                <a16:creationId xmlns:a16="http://schemas.microsoft.com/office/drawing/2014/main" id="{33FE5264-0323-0C4E-AFD2-2F1D89360043}"/>
              </a:ext>
            </a:extLst>
          </p:cNvPr>
          <p:cNvPicPr>
            <a:picLocks noChangeAspect="1"/>
          </p:cNvPicPr>
          <p:nvPr/>
        </p:nvPicPr>
        <p:blipFill>
          <a:blip r:embed="rId2"/>
          <a:stretch>
            <a:fillRect/>
          </a:stretch>
        </p:blipFill>
        <p:spPr>
          <a:xfrm>
            <a:off x="76200" y="666750"/>
            <a:ext cx="4147221" cy="2876550"/>
          </a:xfrm>
          <a:prstGeom prst="rect">
            <a:avLst/>
          </a:prstGeom>
        </p:spPr>
      </p:pic>
    </p:spTree>
    <p:extLst>
      <p:ext uri="{BB962C8B-B14F-4D97-AF65-F5344CB8AC3E}">
        <p14:creationId xmlns:p14="http://schemas.microsoft.com/office/powerpoint/2010/main" val="3392980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E2F65-4398-0D4D-B82F-702DD84E3D3D}"/>
              </a:ext>
            </a:extLst>
          </p:cNvPr>
          <p:cNvSpPr>
            <a:spLocks noGrp="1"/>
          </p:cNvSpPr>
          <p:nvPr>
            <p:ph idx="1"/>
          </p:nvPr>
        </p:nvSpPr>
        <p:spPr/>
        <p:txBody>
          <a:bodyPr/>
          <a:lstStyle/>
          <a:p>
            <a:r>
              <a:rPr lang="en-US" sz="1800" dirty="0"/>
              <a:t>The UNI creates some interesting challenges:</a:t>
            </a:r>
          </a:p>
          <a:p>
            <a:pPr lvl="1"/>
            <a:r>
              <a:rPr lang="en-US" sz="1600" dirty="0"/>
              <a:t>A given UNI is in two tables: Person, Faculty or Person, Student.</a:t>
            </a:r>
          </a:p>
          <a:p>
            <a:pPr lvl="1"/>
            <a:r>
              <a:rPr lang="en-US" sz="1600" dirty="0"/>
              <a:t>A given UNI can only be in the Faculty table or the Student table.</a:t>
            </a:r>
          </a:p>
          <a:p>
            <a:pPr lvl="1"/>
            <a:r>
              <a:rPr lang="en-US" sz="1600" dirty="0"/>
              <a:t>My algorithm for generating the UNI is:</a:t>
            </a:r>
          </a:p>
          <a:p>
            <a:pPr lvl="2"/>
            <a:r>
              <a:rPr lang="en-US" sz="1400" dirty="0"/>
              <a:t>Prefix: Concatenate</a:t>
            </a:r>
          </a:p>
          <a:p>
            <a:pPr lvl="3"/>
            <a:r>
              <a:rPr lang="en-US" sz="1200" dirty="0"/>
              <a:t>First two characters of first name.</a:t>
            </a:r>
          </a:p>
          <a:p>
            <a:pPr lvl="3"/>
            <a:r>
              <a:rPr lang="en-US" sz="1200" dirty="0"/>
              <a:t>First two characters of the last name</a:t>
            </a:r>
          </a:p>
          <a:p>
            <a:pPr lvl="2"/>
            <a:r>
              <a:rPr lang="en-US" sz="1400" dirty="0"/>
              <a:t>Suffix: Add 1 to the number of existing UNIs with the same prefix.</a:t>
            </a:r>
          </a:p>
          <a:p>
            <a:pPr lvl="2"/>
            <a:r>
              <a:rPr lang="en-US" sz="1400" dirty="0"/>
              <a:t>Concatenate the prefix and suffix.</a:t>
            </a:r>
          </a:p>
          <a:p>
            <a:pPr lvl="1"/>
            <a:r>
              <a:rPr lang="en-US" sz="1600" dirty="0"/>
              <a:t>Immutable: Cannot change.</a:t>
            </a:r>
          </a:p>
          <a:p>
            <a:r>
              <a:rPr lang="en-US" sz="1800" dirty="0"/>
              <a:t>Implementing the semantics in applications accessing the data is error prone.</a:t>
            </a:r>
          </a:p>
          <a:p>
            <a:pPr lvl="1"/>
            <a:r>
              <a:rPr lang="en-US" sz="1600" dirty="0"/>
              <a:t>The more places you implement something, the more places you can mess up.</a:t>
            </a:r>
          </a:p>
          <a:p>
            <a:pPr lvl="1"/>
            <a:r>
              <a:rPr lang="en-US" sz="1600" dirty="0"/>
              <a:t>You have to find all the apps and change them if the logic changes.</a:t>
            </a:r>
          </a:p>
          <a:p>
            <a:pPr lvl="1"/>
            <a:r>
              <a:rPr lang="en-US" sz="1600" dirty="0"/>
              <a:t>So, we are going to implement using a function and trigger.</a:t>
            </a:r>
          </a:p>
        </p:txBody>
      </p:sp>
      <p:sp>
        <p:nvSpPr>
          <p:cNvPr id="3" name="Title 2">
            <a:extLst>
              <a:ext uri="{FF2B5EF4-FFF2-40B4-BE49-F238E27FC236}">
                <a16:creationId xmlns:a16="http://schemas.microsoft.com/office/drawing/2014/main" id="{50EB4041-2551-714D-B4CB-73C87DD43F83}"/>
              </a:ext>
            </a:extLst>
          </p:cNvPr>
          <p:cNvSpPr>
            <a:spLocks noGrp="1"/>
          </p:cNvSpPr>
          <p:nvPr>
            <p:ph type="title"/>
          </p:nvPr>
        </p:nvSpPr>
        <p:spPr/>
        <p:txBody>
          <a:bodyPr/>
          <a:lstStyle/>
          <a:p>
            <a:r>
              <a:rPr lang="en-US" dirty="0"/>
              <a:t>The UNI</a:t>
            </a:r>
          </a:p>
        </p:txBody>
      </p:sp>
    </p:spTree>
    <p:extLst>
      <p:ext uri="{BB962C8B-B14F-4D97-AF65-F5344CB8AC3E}">
        <p14:creationId xmlns:p14="http://schemas.microsoft.com/office/powerpoint/2010/main" val="596910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 and Agenda</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027124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C0215-4611-4C4E-808F-DA9963E227C1}"/>
              </a:ext>
            </a:extLst>
          </p:cNvPr>
          <p:cNvSpPr>
            <a:spLocks noGrp="1"/>
          </p:cNvSpPr>
          <p:nvPr>
            <p:ph type="title"/>
          </p:nvPr>
        </p:nvSpPr>
        <p:spPr/>
        <p:txBody>
          <a:bodyPr/>
          <a:lstStyle/>
          <a:p>
            <a:r>
              <a:rPr lang="en-US" dirty="0"/>
              <a:t>Table Definitions</a:t>
            </a:r>
          </a:p>
        </p:txBody>
      </p:sp>
      <p:pic>
        <p:nvPicPr>
          <p:cNvPr id="4" name="Picture 3">
            <a:extLst>
              <a:ext uri="{FF2B5EF4-FFF2-40B4-BE49-F238E27FC236}">
                <a16:creationId xmlns:a16="http://schemas.microsoft.com/office/drawing/2014/main" id="{6FF804C3-E4B3-314A-82CA-5D6E0100969B}"/>
              </a:ext>
            </a:extLst>
          </p:cNvPr>
          <p:cNvPicPr>
            <a:picLocks noChangeAspect="1"/>
          </p:cNvPicPr>
          <p:nvPr/>
        </p:nvPicPr>
        <p:blipFill>
          <a:blip r:embed="rId2"/>
          <a:stretch>
            <a:fillRect/>
          </a:stretch>
        </p:blipFill>
        <p:spPr>
          <a:xfrm>
            <a:off x="533400" y="571792"/>
            <a:ext cx="6829314" cy="3999916"/>
          </a:xfrm>
          <a:prstGeom prst="rect">
            <a:avLst/>
          </a:prstGeom>
        </p:spPr>
      </p:pic>
    </p:spTree>
    <p:extLst>
      <p:ext uri="{BB962C8B-B14F-4D97-AF65-F5344CB8AC3E}">
        <p14:creationId xmlns:p14="http://schemas.microsoft.com/office/powerpoint/2010/main" val="2881925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A538DA-55ED-5849-ABC9-598FE8CA0D12}"/>
              </a:ext>
            </a:extLst>
          </p:cNvPr>
          <p:cNvSpPr>
            <a:spLocks noGrp="1"/>
          </p:cNvSpPr>
          <p:nvPr>
            <p:ph type="title"/>
          </p:nvPr>
        </p:nvSpPr>
        <p:spPr/>
        <p:txBody>
          <a:bodyPr/>
          <a:lstStyle/>
          <a:p>
            <a:r>
              <a:rPr lang="en-US" dirty="0"/>
              <a:t>Function</a:t>
            </a:r>
          </a:p>
        </p:txBody>
      </p:sp>
      <p:pic>
        <p:nvPicPr>
          <p:cNvPr id="4" name="Picture 3">
            <a:extLst>
              <a:ext uri="{FF2B5EF4-FFF2-40B4-BE49-F238E27FC236}">
                <a16:creationId xmlns:a16="http://schemas.microsoft.com/office/drawing/2014/main" id="{3FA0D966-A6F8-E14E-8E52-A6F49AEC6E2E}"/>
              </a:ext>
            </a:extLst>
          </p:cNvPr>
          <p:cNvPicPr>
            <a:picLocks noChangeAspect="1"/>
          </p:cNvPicPr>
          <p:nvPr/>
        </p:nvPicPr>
        <p:blipFill>
          <a:blip r:embed="rId2"/>
          <a:stretch>
            <a:fillRect/>
          </a:stretch>
        </p:blipFill>
        <p:spPr>
          <a:xfrm>
            <a:off x="2819400" y="133350"/>
            <a:ext cx="5585310" cy="4456571"/>
          </a:xfrm>
          <a:prstGeom prst="rect">
            <a:avLst/>
          </a:prstGeom>
        </p:spPr>
      </p:pic>
      <p:sp>
        <p:nvSpPr>
          <p:cNvPr id="5" name="TextBox 4">
            <a:extLst>
              <a:ext uri="{FF2B5EF4-FFF2-40B4-BE49-F238E27FC236}">
                <a16:creationId xmlns:a16="http://schemas.microsoft.com/office/drawing/2014/main" id="{15990C73-315C-4B4A-AE67-2C8C055AA665}"/>
              </a:ext>
            </a:extLst>
          </p:cNvPr>
          <p:cNvSpPr txBox="1"/>
          <p:nvPr/>
        </p:nvSpPr>
        <p:spPr>
          <a:xfrm>
            <a:off x="381000" y="2361635"/>
            <a:ext cx="206351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1685392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B55FDF-682E-9146-A774-415091D2A295}"/>
              </a:ext>
            </a:extLst>
          </p:cNvPr>
          <p:cNvSpPr>
            <a:spLocks noGrp="1"/>
          </p:cNvSpPr>
          <p:nvPr>
            <p:ph idx="1"/>
          </p:nvPr>
        </p:nvSpPr>
        <p:spPr/>
        <p:txBody>
          <a:bodyPr/>
          <a:lstStyle/>
          <a:p>
            <a:r>
              <a:rPr lang="en-US" sz="1800" dirty="0"/>
              <a:t>So far, we have created:</a:t>
            </a:r>
          </a:p>
          <a:p>
            <a:pPr lvl="1"/>
            <a:r>
              <a:rPr lang="en-US" sz="1600" dirty="0"/>
              <a:t>A three-table solution to a simple inheritance design problem.</a:t>
            </a:r>
          </a:p>
          <a:p>
            <a:pPr lvl="1"/>
            <a:r>
              <a:rPr lang="en-US" sz="1600" dirty="0"/>
              <a:t>Core elements are:</a:t>
            </a:r>
          </a:p>
          <a:p>
            <a:pPr lvl="2"/>
            <a:r>
              <a:rPr lang="en-US" sz="1400" dirty="0"/>
              <a:t>Function for computing UNIs.</a:t>
            </a:r>
          </a:p>
          <a:p>
            <a:pPr lvl="2"/>
            <a:r>
              <a:rPr lang="en-US" sz="1400" dirty="0"/>
              <a:t>A view to query the concrete class without exposing inheritance.</a:t>
            </a:r>
          </a:p>
          <a:p>
            <a:pPr lvl="2"/>
            <a:r>
              <a:rPr lang="en-US" sz="1400" dirty="0"/>
              <a:t>A procedure to create one of the concrete classes and the base classes.</a:t>
            </a:r>
          </a:p>
          <a:p>
            <a:r>
              <a:rPr lang="en-US" sz="1800" dirty="0"/>
              <a:t>But,</a:t>
            </a:r>
          </a:p>
          <a:p>
            <a:pPr lvl="1"/>
            <a:r>
              <a:rPr lang="en-US" sz="1600" dirty="0"/>
              <a:t>We would still need to implement the update and delete stored procedures to ensure encapsulation and integrity. This prevents users from corrupting the data by removing the need to understand the model and write SQL scripts. </a:t>
            </a:r>
          </a:p>
          <a:p>
            <a:pPr lvl="1"/>
            <a:r>
              <a:rPr lang="en-US" sz="1600" dirty="0"/>
              <a:t>Implement a Trigger that rejects changing the UNI. Let’s do that now.</a:t>
            </a:r>
          </a:p>
          <a:p>
            <a:r>
              <a:rPr lang="en-US" sz="1800" dirty="0"/>
              <a:t>But, what if someone mistakenly uses the tables directly with SQL statements.</a:t>
            </a:r>
            <a:br>
              <a:rPr lang="en-US" sz="1800" dirty="0"/>
            </a:br>
            <a:r>
              <a:rPr lang="en-US" sz="1800" dirty="0"/>
              <a:t>That would still cause integrity problems.</a:t>
            </a:r>
          </a:p>
          <a:p>
            <a:r>
              <a:rPr lang="en-US" sz="1800" dirty="0"/>
              <a:t>We can use identity, roles and permissions.</a:t>
            </a:r>
          </a:p>
        </p:txBody>
      </p:sp>
      <p:sp>
        <p:nvSpPr>
          <p:cNvPr id="5" name="Title 4">
            <a:extLst>
              <a:ext uri="{FF2B5EF4-FFF2-40B4-BE49-F238E27FC236}">
                <a16:creationId xmlns:a16="http://schemas.microsoft.com/office/drawing/2014/main" id="{9A1480A1-53CE-604B-A149-8C8AE6795703}"/>
              </a:ext>
            </a:extLst>
          </p:cNvPr>
          <p:cNvSpPr>
            <a:spLocks noGrp="1"/>
          </p:cNvSpPr>
          <p:nvPr>
            <p:ph type="title"/>
          </p:nvPr>
        </p:nvSpPr>
        <p:spPr/>
        <p:txBody>
          <a:bodyPr/>
          <a:lstStyle/>
          <a:p>
            <a:r>
              <a:rPr lang="en-US" dirty="0"/>
              <a:t>Design Pattern for Inheritance Integrity</a:t>
            </a:r>
          </a:p>
        </p:txBody>
      </p:sp>
    </p:spTree>
    <p:extLst>
      <p:ext uri="{BB962C8B-B14F-4D97-AF65-F5344CB8AC3E}">
        <p14:creationId xmlns:p14="http://schemas.microsoft.com/office/powerpoint/2010/main" val="1475893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5: Advanced SQL and Projects</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11272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662057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252503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3286330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3089897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1146012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84251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52400" y="742950"/>
            <a:ext cx="8839200" cy="3886200"/>
          </a:xfrm>
        </p:spPr>
        <p:txBody>
          <a:bodyPr/>
          <a:lstStyle/>
          <a:p>
            <a:pPr>
              <a:spcBef>
                <a:spcPts val="0"/>
              </a:spcBef>
            </a:pPr>
            <a:r>
              <a:rPr lang="en-US" sz="1800" dirty="0"/>
              <a:t>Questions, comments, discussion.</a:t>
            </a:r>
          </a:p>
          <a:p>
            <a:pPr lvl="1">
              <a:spcBef>
                <a:spcPts val="0"/>
              </a:spcBef>
            </a:pPr>
            <a:endParaRPr lang="en-US" sz="1600" dirty="0"/>
          </a:p>
          <a:p>
            <a:pPr lvl="1">
              <a:spcBef>
                <a:spcPts val="0"/>
              </a:spcBef>
            </a:pPr>
            <a:endParaRPr lang="en-US" sz="1600" dirty="0"/>
          </a:p>
          <a:p>
            <a:pPr>
              <a:spcBef>
                <a:spcPts val="0"/>
              </a:spcBef>
            </a:pPr>
            <a:endParaRPr lang="en-US" sz="1800" dirty="0"/>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356248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473317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1726362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264967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HW3 and HW4 – Incremental Project</a:t>
            </a:r>
            <a:br>
              <a:rPr lang="en-US" altLang="en-US" sz="2800" i="1" dirty="0">
                <a:solidFill>
                  <a:schemeClr val="bg1"/>
                </a:solidFill>
              </a:rPr>
            </a:br>
            <a:r>
              <a:rPr lang="en-US" altLang="en-US" sz="2800" i="1" dirty="0">
                <a:solidFill>
                  <a:schemeClr val="bg1"/>
                </a:solidFill>
              </a:rPr>
              <a:t>My Example</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My HW3 and HW4 Project</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a:t>
            </a:r>
          </a:p>
        </p:txBody>
      </p:sp>
      <p:sp>
        <p:nvSpPr>
          <p:cNvPr id="9" name="TextBox 9">
            <a:extLst>
              <a:ext uri="{FF2B5EF4-FFF2-40B4-BE49-F238E27FC236}">
                <a16:creationId xmlns:a16="http://schemas.microsoft.com/office/drawing/2014/main" id="{467F561E-5C12-AD49-94A4-F7D28EA62812}"/>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 COMS W4111_002_2021_1: Lecture 7: ER, Apps, SQL, Projects</a:t>
            </a:r>
            <a:r>
              <a:rPr lang="en-US" altLang="en-US" sz="800" b="1" dirty="0">
                <a:solidFill>
                  <a:schemeClr val="bg1"/>
                </a:solidFill>
              </a:rPr>
              <a:t>			© Donald F. Ferguson, 2021</a:t>
            </a:r>
            <a:endParaRPr lang="en-US" altLang="en-US" sz="800" i="1" dirty="0">
              <a:solidFill>
                <a:schemeClr val="bg1"/>
              </a:solidFill>
            </a:endParaRPr>
          </a:p>
        </p:txBody>
      </p:sp>
    </p:spTree>
    <p:extLst>
      <p:ext uri="{BB962C8B-B14F-4D97-AF65-F5344CB8AC3E}">
        <p14:creationId xmlns:p14="http://schemas.microsoft.com/office/powerpoint/2010/main" val="320509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5DBF6A-9432-5E42-B0BF-E5F9C61D3A4F}"/>
              </a:ext>
            </a:extLst>
          </p:cNvPr>
          <p:cNvSpPr>
            <a:spLocks noGrp="1"/>
          </p:cNvSpPr>
          <p:nvPr>
            <p:ph idx="1"/>
          </p:nvPr>
        </p:nvSpPr>
        <p:spPr>
          <a:xfrm>
            <a:off x="141766" y="590550"/>
            <a:ext cx="8915400" cy="3962400"/>
          </a:xfrm>
        </p:spPr>
        <p:txBody>
          <a:bodyPr/>
          <a:lstStyle/>
          <a:p>
            <a:r>
              <a:rPr lang="en-US" dirty="0"/>
              <a:t>My example projects for the two tracks will be a </a:t>
            </a:r>
            <a:r>
              <a:rPr lang="en-US" b="1" dirty="0"/>
              <a:t>simple</a:t>
            </a:r>
            <a:r>
              <a:rPr lang="en-US" dirty="0"/>
              <a:t> fantasy baseball solution.</a:t>
            </a:r>
          </a:p>
          <a:p>
            <a:pPr lvl="1"/>
            <a:r>
              <a:rPr lang="en-US" dirty="0"/>
              <a:t>“</a:t>
            </a:r>
            <a:r>
              <a:rPr lang="en-US" b="1" dirty="0">
                <a:latin typeface="Arial" panose="020B0604020202020204" pitchFamily="34" charset="0"/>
              </a:rPr>
              <a:t>Fantasy baseball</a:t>
            </a:r>
            <a:r>
              <a:rPr lang="en-US" dirty="0">
                <a:latin typeface="Arial" panose="020B0604020202020204" pitchFamily="34" charset="0"/>
              </a:rPr>
              <a:t> is a game in which people manage rosters of league baseball players, either online or in a physical location, using fictional fantasy baseball team names. The participants compete against one another using those players' real-life statistics to score points.”</a:t>
            </a:r>
          </a:p>
          <a:p>
            <a:r>
              <a:rPr lang="en-US" dirty="0"/>
              <a:t>My solution will have two subsystems:</a:t>
            </a:r>
          </a:p>
          <a:p>
            <a:pPr lvl="1"/>
            <a:r>
              <a:rPr lang="en-US" i="1" dirty="0"/>
              <a:t>Analysis system</a:t>
            </a:r>
            <a:r>
              <a:rPr lang="en-US" dirty="0"/>
              <a:t>:</a:t>
            </a:r>
          </a:p>
          <a:p>
            <a:pPr lvl="2"/>
            <a:r>
              <a:rPr lang="en-US" dirty="0"/>
              <a:t>Read only data that enables people to select players based on performance, and to estimate the performance of their fantasy team.</a:t>
            </a:r>
          </a:p>
          <a:p>
            <a:pPr lvl="2"/>
            <a:r>
              <a:rPr lang="en-US" dirty="0"/>
              <a:t>Event based update system that changes analysis data based on new data.</a:t>
            </a:r>
          </a:p>
          <a:p>
            <a:pPr lvl="1"/>
            <a:r>
              <a:rPr lang="en-US" i="1" dirty="0"/>
              <a:t>Operational system</a:t>
            </a:r>
            <a:r>
              <a:rPr lang="en-US" dirty="0"/>
              <a:t> that manages create, retrieve update, delete, etc. of their fantasy teams and leagues.</a:t>
            </a:r>
          </a:p>
          <a:p>
            <a:r>
              <a:rPr lang="en-US" dirty="0"/>
              <a:t>INSERT, UPDATE, DELETE primarily apply to the operational system.</a:t>
            </a:r>
          </a:p>
        </p:txBody>
      </p:sp>
      <p:sp>
        <p:nvSpPr>
          <p:cNvPr id="3" name="Title 2">
            <a:extLst>
              <a:ext uri="{FF2B5EF4-FFF2-40B4-BE49-F238E27FC236}">
                <a16:creationId xmlns:a16="http://schemas.microsoft.com/office/drawing/2014/main" id="{B55A8FB9-53B3-8642-A20B-04417FEFFBB4}"/>
              </a:ext>
            </a:extLst>
          </p:cNvPr>
          <p:cNvSpPr>
            <a:spLocks noGrp="1"/>
          </p:cNvSpPr>
          <p:nvPr>
            <p:ph type="title"/>
          </p:nvPr>
        </p:nvSpPr>
        <p:spPr/>
        <p:txBody>
          <a:bodyPr/>
          <a:lstStyle/>
          <a:p>
            <a:r>
              <a:rPr lang="en-US" dirty="0"/>
              <a:t>Pretend to Play Fantasy Baseball</a:t>
            </a:r>
          </a:p>
        </p:txBody>
      </p:sp>
    </p:spTree>
    <p:extLst>
      <p:ext uri="{BB962C8B-B14F-4D97-AF65-F5344CB8AC3E}">
        <p14:creationId xmlns:p14="http://schemas.microsoft.com/office/powerpoint/2010/main" val="532808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60490</TotalTime>
  <Words>5970</Words>
  <Application>Microsoft Macintosh PowerPoint</Application>
  <PresentationFormat>On-screen Show (16:9)</PresentationFormat>
  <Paragraphs>485</Paragraphs>
  <Slides>63</Slides>
  <Notes>24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63</vt:i4>
      </vt:variant>
    </vt:vector>
  </HeadingPairs>
  <TitlesOfParts>
    <vt:vector size="79" baseType="lpstr">
      <vt:lpstr>Arial</vt:lpstr>
      <vt:lpstr>Calibri</vt:lpstr>
      <vt:lpstr>Calibri Light</vt:lpstr>
      <vt:lpstr>Helvetica</vt:lpstr>
      <vt:lpstr>Monotype Sorts</vt:lpstr>
      <vt:lpstr>Museo For Dell</vt:lpstr>
      <vt:lpstr>Museo Sans For Dell</vt:lpstr>
      <vt:lpstr>Times New Roman</vt:lpstr>
      <vt:lpstr>Webdings</vt:lpstr>
      <vt:lpstr>Wingdings</vt:lpstr>
      <vt:lpstr>Office Theme</vt:lpstr>
      <vt:lpstr>1_Office Theme</vt:lpstr>
      <vt:lpstr>5_db-5-grey</vt:lpstr>
      <vt:lpstr>2_Office Theme</vt:lpstr>
      <vt:lpstr>6_db-5-grey</vt:lpstr>
      <vt:lpstr>3_db-5-grey</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Pretend to Play Fantasy Baseball</vt:lpstr>
      <vt:lpstr>Target Application/Project(s) – Reminder (Lecture 1)</vt:lpstr>
      <vt:lpstr>Target Application/Project – Reminder (Lecture 1)</vt:lpstr>
      <vt:lpstr>PowerPoint Presentation</vt:lpstr>
      <vt:lpstr>Problem Statement – Modified (Lecture 1 Reminder)</vt:lpstr>
      <vt:lpstr>In-Progress Operational System Data Model</vt:lpstr>
      <vt:lpstr>Web Application – Operational System</vt:lpstr>
      <vt:lpstr>User Story</vt:lpstr>
      <vt:lpstr>Simple Example</vt:lpstr>
      <vt:lpstr>Simple Example – Fantasy Team Resource</vt:lpstr>
      <vt:lpstr>CRUD (https://en.wikipedia.org/wiki/Create,_read,_update_and_delete)</vt:lpstr>
      <vt:lpstr>REST API Definition</vt:lpstr>
      <vt:lpstr>Demo and Next Steps</vt:lpstr>
      <vt:lpstr>PowerPoint Presentation</vt:lpstr>
      <vt:lpstr>Analysis System – Fantasy Baseball Concept</vt:lpstr>
      <vt:lpstr>Data Lake to Analysis Data</vt:lpstr>
      <vt:lpstr>Task 1 – Player, Year Summary</vt:lpstr>
      <vt:lpstr>Wide Flat Tables</vt:lpstr>
      <vt:lpstr>External Information</vt:lpstr>
      <vt:lpstr>Normalize the Value of the Dollar</vt:lpstr>
      <vt:lpstr>Hypothetical Normalization</vt:lpstr>
      <vt:lpstr>Hypothetical Player Choice</vt:lpstr>
      <vt:lpstr>Optimal Price/Performance Catcher</vt:lpstr>
      <vt:lpstr>PowerPoint Presentation</vt:lpstr>
      <vt:lpstr>PowerPoint Presentation</vt:lpstr>
      <vt:lpstr>Faculty and Students</vt:lpstr>
      <vt:lpstr>Specialization</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Specialization Example</vt:lpstr>
      <vt:lpstr>Generalization</vt:lpstr>
      <vt:lpstr>Completeness constraint</vt:lpstr>
      <vt:lpstr>Completeness constraint (Cont.)</vt:lpstr>
      <vt:lpstr>PowerPoint Presentation</vt:lpstr>
      <vt:lpstr>Person, Faculty, Student</vt:lpstr>
      <vt:lpstr>The UNI</vt:lpstr>
      <vt:lpstr>Table Definitions</vt:lpstr>
      <vt:lpstr>Function</vt:lpstr>
      <vt:lpstr>Design Pattern for Inheritance Integrity</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Ferguson, Donald (DMNA-NYG)</cp:lastModifiedBy>
  <cp:revision>681</cp:revision>
  <cp:lastPrinted>2018-11-15T21:01:50Z</cp:lastPrinted>
  <dcterms:created xsi:type="dcterms:W3CDTF">2010-04-12T23:12:02Z</dcterms:created>
  <dcterms:modified xsi:type="dcterms:W3CDTF">2021-02-26T21:43:46Z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